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71" r:id="rId5"/>
    <p:sldId id="280" r:id="rId6"/>
    <p:sldId id="297" r:id="rId7"/>
    <p:sldId id="301" r:id="rId8"/>
    <p:sldId id="298" r:id="rId9"/>
    <p:sldId id="299" r:id="rId10"/>
    <p:sldId id="302" r:id="rId11"/>
    <p:sldId id="300" r:id="rId12"/>
    <p:sldId id="303" r:id="rId13"/>
    <p:sldId id="304" r:id="rId14"/>
    <p:sldId id="305" r:id="rId15"/>
    <p:sldId id="306" r:id="rId16"/>
    <p:sldId id="287" r:id="rId17"/>
    <p:sldId id="289" r:id="rId18"/>
    <p:sldId id="292" r:id="rId19"/>
    <p:sldId id="265"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 Vsp" initials="VV" lastIdx="0" clrIdx="0">
    <p:extLst>
      <p:ext uri="{19B8F6BF-5375-455C-9EA6-DF929625EA0E}">
        <p15:presenceInfo xmlns:p15="http://schemas.microsoft.com/office/powerpoint/2012/main" userId="2c75f1f9ccca78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2"/>
    <p:restoredTop sz="85782"/>
  </p:normalViewPr>
  <p:slideViewPr>
    <p:cSldViewPr snapToGrid="0" snapToObjects="1">
      <p:cViewPr varScale="1">
        <p:scale>
          <a:sx n="77" d="100"/>
          <a:sy n="77" d="100"/>
        </p:scale>
        <p:origin x="120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05F76-76E6-3A42-B506-7891A884FBA6}" type="datetimeFigureOut">
              <a:rPr lang="en-GB" smtClean="0"/>
              <a:t>24/11/2021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38BDE-7AF2-D34F-8D88-8EEFC053806B}" type="slidenum">
              <a:rPr lang="en-GB" smtClean="0"/>
              <a:t>‹nr.›</a:t>
            </a:fld>
            <a:endParaRPr lang="en-GB"/>
          </a:p>
        </p:txBody>
      </p:sp>
    </p:spTree>
    <p:extLst>
      <p:ext uri="{BB962C8B-B14F-4D97-AF65-F5344CB8AC3E}">
        <p14:creationId xmlns:p14="http://schemas.microsoft.com/office/powerpoint/2010/main" val="84672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dirty="0" err="1"/>
              <a:t>deze</a:t>
            </a:r>
            <a:r>
              <a:rPr lang="en-GB" dirty="0"/>
              <a:t> PowerPoint </a:t>
            </a:r>
            <a:r>
              <a:rPr lang="en-GB" dirty="0" err="1"/>
              <a:t>staat</a:t>
            </a:r>
            <a:r>
              <a:rPr lang="en-GB" dirty="0"/>
              <a:t> al </a:t>
            </a:r>
            <a:r>
              <a:rPr lang="en-GB" dirty="0" err="1"/>
              <a:t>veel</a:t>
            </a:r>
            <a:r>
              <a:rPr lang="en-GB" dirty="0"/>
              <a:t> </a:t>
            </a:r>
            <a:r>
              <a:rPr lang="en-GB" dirty="0" err="1"/>
              <a:t>informatie</a:t>
            </a:r>
            <a:r>
              <a:rPr lang="en-GB" dirty="0"/>
              <a:t> over </a:t>
            </a:r>
            <a:r>
              <a:rPr lang="en-GB" dirty="0" err="1"/>
              <a:t>taaislijmziekte</a:t>
            </a:r>
            <a:r>
              <a:rPr lang="en-GB" dirty="0"/>
              <a:t> (cystic fibrosis, CF).</a:t>
            </a:r>
            <a:br>
              <a:rPr lang="en-GB" dirty="0"/>
            </a:br>
            <a:r>
              <a:rPr lang="en-GB" dirty="0" err="1"/>
              <a:t>Nog</a:t>
            </a:r>
            <a:r>
              <a:rPr lang="en-GB" dirty="0"/>
              <a:t> </a:t>
            </a:r>
            <a:r>
              <a:rPr lang="en-GB" dirty="0" err="1"/>
              <a:t>meer</a:t>
            </a:r>
            <a:r>
              <a:rPr lang="en-GB" dirty="0"/>
              <a:t> </a:t>
            </a:r>
            <a:r>
              <a:rPr lang="en-GB" dirty="0" err="1"/>
              <a:t>bruikbare</a:t>
            </a:r>
            <a:r>
              <a:rPr lang="en-GB" dirty="0"/>
              <a:t> </a:t>
            </a:r>
            <a:r>
              <a:rPr lang="en-GB" dirty="0" err="1"/>
              <a:t>informatie</a:t>
            </a:r>
            <a:r>
              <a:rPr lang="en-GB" dirty="0"/>
              <a:t>, over CF </a:t>
            </a:r>
            <a:r>
              <a:rPr lang="en-GB" dirty="0" err="1"/>
              <a:t>en</a:t>
            </a:r>
            <a:r>
              <a:rPr lang="en-GB" dirty="0"/>
              <a:t> </a:t>
            </a:r>
            <a:r>
              <a:rPr lang="en-GB" dirty="0" err="1"/>
              <a:t>onderwijs</a:t>
            </a:r>
            <a:r>
              <a:rPr lang="en-GB" dirty="0"/>
              <a:t> </a:t>
            </a:r>
            <a:r>
              <a:rPr lang="en-GB" dirty="0" err="1"/>
              <a:t>en</a:t>
            </a:r>
            <a:r>
              <a:rPr lang="en-GB" dirty="0"/>
              <a:t> </a:t>
            </a:r>
            <a:r>
              <a:rPr lang="en-GB" dirty="0" err="1"/>
              <a:t>hulp</a:t>
            </a:r>
            <a:r>
              <a:rPr lang="en-GB" dirty="0"/>
              <a:t> </a:t>
            </a:r>
            <a:r>
              <a:rPr lang="en-GB" dirty="0" err="1"/>
              <a:t>voor</a:t>
            </a:r>
            <a:r>
              <a:rPr lang="en-GB" dirty="0"/>
              <a:t> </a:t>
            </a:r>
            <a:r>
              <a:rPr lang="en-GB" dirty="0" err="1"/>
              <a:t>leerkrachten</a:t>
            </a:r>
            <a:r>
              <a:rPr lang="en-GB" dirty="0"/>
              <a:t> </a:t>
            </a:r>
            <a:r>
              <a:rPr lang="en-GB" dirty="0" err="1"/>
              <a:t>bij</a:t>
            </a:r>
            <a:r>
              <a:rPr lang="en-GB" dirty="0"/>
              <a:t> het </a:t>
            </a:r>
            <a:r>
              <a:rPr lang="en-GB" dirty="0" err="1"/>
              <a:t>begeleiden</a:t>
            </a:r>
            <a:r>
              <a:rPr lang="en-GB" dirty="0"/>
              <a:t> van </a:t>
            </a:r>
            <a:r>
              <a:rPr lang="en-GB" dirty="0" err="1"/>
              <a:t>kinderen</a:t>
            </a:r>
            <a:r>
              <a:rPr lang="en-GB" dirty="0"/>
              <a:t> met CF, </a:t>
            </a:r>
            <a:r>
              <a:rPr lang="en-GB" dirty="0" err="1"/>
              <a:t>vind</a:t>
            </a:r>
            <a:r>
              <a:rPr lang="en-GB" dirty="0"/>
              <a:t> je op https://</a:t>
            </a:r>
            <a:r>
              <a:rPr lang="en-GB" dirty="0" err="1"/>
              <a:t>ncfs.nl</a:t>
            </a:r>
            <a:r>
              <a:rPr lang="en-GB" dirty="0"/>
              <a:t>/</a:t>
            </a:r>
            <a:r>
              <a:rPr lang="en-GB" dirty="0" err="1"/>
              <a:t>leven</a:t>
            </a:r>
            <a:r>
              <a:rPr lang="en-GB" dirty="0"/>
              <a:t>-met-</a:t>
            </a:r>
            <a:r>
              <a:rPr lang="en-GB" dirty="0" err="1"/>
              <a:t>cf</a:t>
            </a:r>
            <a:r>
              <a:rPr lang="en-GB" dirty="0"/>
              <a:t>/</a:t>
            </a:r>
            <a:r>
              <a:rPr lang="en-GB" dirty="0" err="1"/>
              <a:t>onderwijs</a:t>
            </a:r>
            <a:r>
              <a:rPr lang="en-GB" dirty="0"/>
              <a:t>/ </a:t>
            </a:r>
            <a:r>
              <a:rPr lang="en-GB" dirty="0" err="1"/>
              <a:t>en</a:t>
            </a:r>
            <a:r>
              <a:rPr lang="en-GB" dirty="0"/>
              <a:t> https://</a:t>
            </a:r>
            <a:r>
              <a:rPr lang="en-GB" dirty="0" err="1"/>
              <a:t>ziezon.nl</a:t>
            </a:r>
            <a:r>
              <a:rPr lang="en-GB" dirty="0"/>
              <a:t>/cystic-fibrosis/ </a:t>
            </a:r>
          </a:p>
          <a:p>
            <a:endParaRPr lang="en-GB" dirty="0"/>
          </a:p>
          <a:p>
            <a:endParaRPr lang="en-GB" dirty="0"/>
          </a:p>
        </p:txBody>
      </p:sp>
      <p:sp>
        <p:nvSpPr>
          <p:cNvPr id="4" name="Slide Number Placeholder 3"/>
          <p:cNvSpPr>
            <a:spLocks noGrp="1"/>
          </p:cNvSpPr>
          <p:nvPr>
            <p:ph type="sldNum" sz="quarter" idx="10"/>
          </p:nvPr>
        </p:nvSpPr>
        <p:spPr/>
        <p:txBody>
          <a:bodyPr/>
          <a:lstStyle/>
          <a:p>
            <a:fld id="{5A938BDE-7AF2-D34F-8D88-8EEFC053806B}" type="slidenum">
              <a:rPr lang="en-GB" smtClean="0"/>
              <a:t>1</a:t>
            </a:fld>
            <a:endParaRPr lang="en-GB"/>
          </a:p>
        </p:txBody>
      </p:sp>
    </p:spTree>
    <p:extLst>
      <p:ext uri="{BB962C8B-B14F-4D97-AF65-F5344CB8AC3E}">
        <p14:creationId xmlns:p14="http://schemas.microsoft.com/office/powerpoint/2010/main" val="414377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In principe zijn er drie manieren om vast te stellen of iemand CF heeft: </a:t>
            </a:r>
          </a:p>
          <a:p>
            <a:pPr marL="171450" indent="-171450">
              <a:buFont typeface="Arial" panose="020B0604020202020204" pitchFamily="34" charset="0"/>
              <a:buChar char="•"/>
            </a:pPr>
            <a:r>
              <a:rPr lang="en-NL" dirty="0"/>
              <a:t>Hielprik: bloedonderzoek bij pasgeboren baby’s waarbij wordt gecontroleerd op meerdere ziektes (sinds 2011 ook CF)</a:t>
            </a:r>
          </a:p>
          <a:p>
            <a:pPr marL="171450" indent="-171450">
              <a:buFont typeface="Arial" panose="020B0604020202020204" pitchFamily="34" charset="0"/>
              <a:buChar char="•"/>
            </a:pPr>
            <a:r>
              <a:rPr lang="en-NL" dirty="0"/>
              <a:t>Zweettest</a:t>
            </a:r>
          </a:p>
          <a:p>
            <a:pPr marL="171450" indent="-171450">
              <a:buFont typeface="Arial" panose="020B0604020202020204" pitchFamily="34" charset="0"/>
              <a:buChar char="•"/>
            </a:pPr>
            <a:r>
              <a:rPr lang="en-NL" dirty="0"/>
              <a:t>DNA-test</a:t>
            </a:r>
          </a:p>
          <a:p>
            <a:r>
              <a:rPr lang="en-NL" dirty="0"/>
              <a:t>Als het na die tests nog niet duidelijk is, kunnen er in het ziekenhuis nog meer tests worden gedaan</a:t>
            </a:r>
          </a:p>
        </p:txBody>
      </p:sp>
      <p:sp>
        <p:nvSpPr>
          <p:cNvPr id="4" name="Slide Number Placeholder 3"/>
          <p:cNvSpPr>
            <a:spLocks noGrp="1"/>
          </p:cNvSpPr>
          <p:nvPr>
            <p:ph type="sldNum" sz="quarter" idx="5"/>
          </p:nvPr>
        </p:nvSpPr>
        <p:spPr/>
        <p:txBody>
          <a:bodyPr/>
          <a:lstStyle/>
          <a:p>
            <a:fld id="{5A938BDE-7AF2-D34F-8D88-8EEFC053806B}" type="slidenum">
              <a:rPr lang="en-GB" smtClean="0"/>
              <a:t>10</a:t>
            </a:fld>
            <a:endParaRPr lang="en-GB"/>
          </a:p>
        </p:txBody>
      </p:sp>
    </p:spTree>
    <p:extLst>
      <p:ext uri="{BB962C8B-B14F-4D97-AF65-F5344CB8AC3E}">
        <p14:creationId xmlns:p14="http://schemas.microsoft.com/office/powerpoint/2010/main" val="13284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Kinderen die taaislijmziekte hebben, kunnen vaak moeilijker ademen en moeten vaak en lang hoesten. Bij het sporten, moeten ze dus vaker op adem komen. </a:t>
            </a:r>
          </a:p>
          <a:p>
            <a:r>
              <a:rPr lang="en-NL" dirty="0"/>
              <a:t>Ze moeten ook beter opletten met bacteriën, zodat ze geen infecties oplopen. Ze worden namelijk sneller ziek dan andere kinderen.</a:t>
            </a:r>
          </a:p>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11</a:t>
            </a:fld>
            <a:endParaRPr lang="en-GB"/>
          </a:p>
        </p:txBody>
      </p:sp>
    </p:spTree>
    <p:extLst>
      <p:ext uri="{BB962C8B-B14F-4D97-AF65-F5344CB8AC3E}">
        <p14:creationId xmlns:p14="http://schemas.microsoft.com/office/powerpoint/2010/main" val="391082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Taaislijmziekte is helaas (nog) niet te genezen. </a:t>
            </a:r>
          </a:p>
          <a:p>
            <a:r>
              <a:rPr lang="en-NL" dirty="0"/>
              <a:t>Je kunt wel een aantal dingen doen, om te zorgen dat je er zo min mogelijk last van hebt:</a:t>
            </a:r>
          </a:p>
          <a:p>
            <a:r>
              <a:rPr lang="en-GB" sz="1200" b="1" i="0" kern="1200" dirty="0" err="1">
                <a:solidFill>
                  <a:schemeClr val="tx1"/>
                </a:solidFill>
                <a:effectLst/>
                <a:latin typeface="+mn-lt"/>
                <a:ea typeface="+mn-ea"/>
                <a:cs typeface="+mn-cs"/>
              </a:rPr>
              <a:t>Pillen</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slikken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vitamines</a:t>
            </a:r>
            <a:r>
              <a:rPr lang="en-GB" sz="1200" b="0" i="0" kern="1200" dirty="0">
                <a:solidFill>
                  <a:schemeClr val="tx1"/>
                </a:solidFill>
                <a:effectLst/>
                <a:latin typeface="+mn-lt"/>
                <a:ea typeface="+mn-ea"/>
                <a:cs typeface="+mn-cs"/>
              </a:rPr>
              <a:t> &amp; </a:t>
            </a:r>
            <a:r>
              <a:rPr lang="en-GB" sz="1200" b="0" i="0" kern="1200" dirty="0" err="1">
                <a:solidFill>
                  <a:schemeClr val="tx1"/>
                </a:solidFill>
                <a:effectLst/>
                <a:latin typeface="+mn-lt"/>
                <a:ea typeface="+mn-ea"/>
                <a:cs typeface="+mn-cs"/>
              </a:rPr>
              <a:t>enzymen</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err="1">
                <a:solidFill>
                  <a:schemeClr val="tx1"/>
                </a:solidFill>
                <a:effectLst/>
                <a:latin typeface="+mn-lt"/>
                <a:ea typeface="+mn-ea"/>
                <a:cs typeface="+mn-cs"/>
              </a:rPr>
              <a:t>Vernevelen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het </a:t>
            </a:r>
            <a:r>
              <a:rPr lang="en-GB" sz="1200" b="0" i="0" kern="1200" dirty="0" err="1">
                <a:solidFill>
                  <a:schemeClr val="tx1"/>
                </a:solidFill>
                <a:effectLst/>
                <a:latin typeface="+mn-lt"/>
                <a:ea typeface="+mn-ea"/>
                <a:cs typeface="+mn-cs"/>
              </a:rPr>
              <a:t>vernevelen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gebruik</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vernevelapparaat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Hieraan</a:t>
            </a:r>
            <a:r>
              <a:rPr lang="en-GB" sz="1200" b="0" i="0" kern="1200" dirty="0">
                <a:solidFill>
                  <a:schemeClr val="tx1"/>
                </a:solidFill>
                <a:effectLst/>
                <a:latin typeface="+mn-lt"/>
                <a:ea typeface="+mn-ea"/>
                <a:cs typeface="+mn-cs"/>
              </a:rPr>
              <a:t> zit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slangetje</a:t>
            </a:r>
            <a:r>
              <a:rPr lang="en-GB" sz="1200" b="0" i="0" kern="1200" dirty="0">
                <a:solidFill>
                  <a:schemeClr val="tx1"/>
                </a:solidFill>
                <a:effectLst/>
                <a:latin typeface="+mn-lt"/>
                <a:ea typeface="+mn-ea"/>
                <a:cs typeface="+mn-cs"/>
              </a:rPr>
              <a:t> met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kapje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dat</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neus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mond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houdt</a:t>
            </a:r>
            <a:r>
              <a:rPr lang="en-GB" sz="1200" b="0" i="0" kern="1200" dirty="0">
                <a:solidFill>
                  <a:schemeClr val="tx1"/>
                </a:solidFill>
                <a:effectLst/>
                <a:latin typeface="+mn-lt"/>
                <a:ea typeface="+mn-ea"/>
                <a:cs typeface="+mn-cs"/>
              </a:rPr>
              <a:t>. Het </a:t>
            </a:r>
            <a:r>
              <a:rPr lang="en-GB" sz="1200" b="0" i="0" kern="1200" dirty="0" err="1">
                <a:solidFill>
                  <a:schemeClr val="tx1"/>
                </a:solidFill>
                <a:effectLst/>
                <a:latin typeface="+mn-lt"/>
                <a:ea typeface="+mn-ea"/>
                <a:cs typeface="+mn-cs"/>
              </a:rPr>
              <a:t>machientje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maakt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wolk</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medicijn</a:t>
            </a:r>
            <a:r>
              <a:rPr lang="en-GB" sz="1200" b="0" i="0" kern="1200" dirty="0">
                <a:solidFill>
                  <a:schemeClr val="tx1"/>
                </a:solidFill>
                <a:effectLst/>
                <a:latin typeface="+mn-lt"/>
                <a:ea typeface="+mn-ea"/>
                <a:cs typeface="+mn-cs"/>
              </a:rPr>
              <a:t>. Via </a:t>
            </a:r>
            <a:r>
              <a:rPr lang="en-GB" sz="1200" b="0" i="0" kern="1200" dirty="0" err="1">
                <a:solidFill>
                  <a:schemeClr val="tx1"/>
                </a:solidFill>
                <a:effectLst/>
                <a:latin typeface="+mn-lt"/>
                <a:ea typeface="+mn-ea"/>
                <a:cs typeface="+mn-cs"/>
              </a:rPr>
              <a:t>dat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kapje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piepkleine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druppeltjes</a:t>
            </a:r>
            <a:r>
              <a:rPr lang="en-GB" sz="1200" b="0" i="0" kern="1200" dirty="0">
                <a:solidFill>
                  <a:schemeClr val="tx1"/>
                </a:solidFill>
                <a:effectLst/>
                <a:latin typeface="+mn-lt"/>
                <a:ea typeface="+mn-ea"/>
                <a:cs typeface="+mn-cs"/>
              </a:rPr>
              <a:t> in je </a:t>
            </a:r>
            <a:r>
              <a:rPr lang="en-GB" sz="1200" b="0" i="0" kern="1200" dirty="0" err="1">
                <a:solidFill>
                  <a:schemeClr val="tx1"/>
                </a:solidFill>
                <a:effectLst/>
                <a:latin typeface="+mn-lt"/>
                <a:ea typeface="+mn-ea"/>
                <a:cs typeface="+mn-cs"/>
              </a:rPr>
              <a:t>longen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Daar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gaan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ze</a:t>
            </a:r>
            <a:r>
              <a:rPr lang="en-GB" sz="1200" b="0" i="0" kern="1200" dirty="0">
                <a:solidFill>
                  <a:schemeClr val="tx1"/>
                </a:solidFill>
                <a:effectLst/>
                <a:latin typeface="+mn-lt"/>
                <a:ea typeface="+mn-ea"/>
                <a:cs typeface="+mn-cs"/>
              </a:rPr>
              <a:t> heel hard </a:t>
            </a:r>
            <a:r>
              <a:rPr lang="en-GB" sz="1200" b="0" i="0" kern="1200" dirty="0" err="1">
                <a:solidFill>
                  <a:schemeClr val="tx1"/>
                </a:solidFill>
                <a:effectLst/>
                <a:latin typeface="+mn-lt"/>
                <a:ea typeface="+mn-ea"/>
                <a:cs typeface="+mn-cs"/>
              </a:rPr>
              <a:t>aan</a:t>
            </a:r>
            <a:r>
              <a:rPr lang="en-GB" sz="1200" b="0" i="0" kern="1200" dirty="0">
                <a:solidFill>
                  <a:schemeClr val="tx1"/>
                </a:solidFill>
                <a:effectLst/>
                <a:latin typeface="+mn-lt"/>
                <a:ea typeface="+mn-ea"/>
                <a:cs typeface="+mn-cs"/>
              </a:rPr>
              <a:t> het </a:t>
            </a:r>
            <a:r>
              <a:rPr lang="en-GB" sz="1200" b="0" i="0" kern="1200" dirty="0" err="1">
                <a:solidFill>
                  <a:schemeClr val="tx1"/>
                </a:solidFill>
                <a:effectLst/>
                <a:latin typeface="+mn-lt"/>
                <a:ea typeface="+mn-ea"/>
                <a:cs typeface="+mn-cs"/>
              </a:rPr>
              <a:t>werk</a:t>
            </a:r>
            <a:r>
              <a:rPr lang="en-GB" sz="1200" b="0" i="0" kern="1200" dirty="0">
                <a:solidFill>
                  <a:schemeClr val="tx1"/>
                </a:solidFill>
                <a:effectLst/>
                <a:latin typeface="+mn-lt"/>
                <a:ea typeface="+mn-ea"/>
                <a:cs typeface="+mn-cs"/>
              </a:rPr>
              <a:t> om </a:t>
            </a:r>
            <a:r>
              <a:rPr lang="en-GB" sz="1200" b="0" i="0" kern="1200" dirty="0" err="1">
                <a:solidFill>
                  <a:schemeClr val="tx1"/>
                </a:solidFill>
                <a:effectLst/>
                <a:latin typeface="+mn-lt"/>
                <a:ea typeface="+mn-ea"/>
                <a:cs typeface="+mn-cs"/>
              </a:rPr>
              <a:t>dat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taaie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slijm</a:t>
            </a:r>
            <a:r>
              <a:rPr lang="en-GB" sz="1200" b="0" i="0" kern="1200" dirty="0">
                <a:solidFill>
                  <a:schemeClr val="tx1"/>
                </a:solidFill>
                <a:effectLst/>
                <a:latin typeface="+mn-lt"/>
                <a:ea typeface="+mn-ea"/>
                <a:cs typeface="+mn-cs"/>
              </a:rPr>
              <a:t> los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maken</a:t>
            </a:r>
            <a:r>
              <a:rPr lang="en-GB" sz="1200" b="0" i="0" kern="1200" dirty="0">
                <a:solidFill>
                  <a:schemeClr val="tx1"/>
                </a:solidFill>
                <a:effectLst/>
                <a:latin typeface="+mn-lt"/>
                <a:ea typeface="+mn-ea"/>
                <a:cs typeface="+mn-cs"/>
              </a:rPr>
              <a:t>. </a:t>
            </a:r>
          </a:p>
          <a:p>
            <a:r>
              <a:rPr lang="en-GB" sz="1200" b="1" i="0" kern="1200" dirty="0" err="1">
                <a:solidFill>
                  <a:schemeClr val="tx1"/>
                </a:solidFill>
                <a:effectLst/>
                <a:latin typeface="+mn-lt"/>
                <a:ea typeface="+mn-ea"/>
                <a:cs typeface="+mn-cs"/>
              </a:rPr>
              <a:t>Sporten</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en</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bewegen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Als</a:t>
            </a:r>
            <a:r>
              <a:rPr lang="en-GB" sz="1200" b="0" i="0" kern="1200" dirty="0">
                <a:solidFill>
                  <a:schemeClr val="tx1"/>
                </a:solidFill>
                <a:effectLst/>
                <a:latin typeface="+mn-lt"/>
                <a:ea typeface="+mn-ea"/>
                <a:cs typeface="+mn-cs"/>
              </a:rPr>
              <a:t> je CF </a:t>
            </a:r>
            <a:r>
              <a:rPr lang="en-GB" sz="1200" b="0" i="0" kern="1200" dirty="0" err="1">
                <a:solidFill>
                  <a:schemeClr val="tx1"/>
                </a:solidFill>
                <a:effectLst/>
                <a:latin typeface="+mn-lt"/>
                <a:ea typeface="+mn-ea"/>
                <a:cs typeface="+mn-cs"/>
              </a:rPr>
              <a:t>hebt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beweegt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sport </a:t>
            </a:r>
            <a:r>
              <a:rPr lang="en-GB" sz="1200" b="0" i="0" kern="1200" dirty="0" err="1">
                <a:solidFill>
                  <a:schemeClr val="tx1"/>
                </a:solidFill>
                <a:effectLst/>
                <a:latin typeface="+mn-lt"/>
                <a:ea typeface="+mn-ea"/>
                <a:cs typeface="+mn-cs"/>
              </a:rPr>
              <a:t>veel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komt</a:t>
            </a:r>
            <a:r>
              <a:rPr lang="en-GB" sz="1200" b="0" i="0" kern="1200" dirty="0">
                <a:solidFill>
                  <a:schemeClr val="tx1"/>
                </a:solidFill>
                <a:effectLst/>
                <a:latin typeface="+mn-lt"/>
                <a:ea typeface="+mn-ea"/>
                <a:cs typeface="+mn-cs"/>
              </a:rPr>
              <a:t> het </a:t>
            </a:r>
            <a:r>
              <a:rPr lang="en-GB" sz="1200" b="0" i="0" kern="1200" dirty="0" err="1">
                <a:solidFill>
                  <a:schemeClr val="tx1"/>
                </a:solidFill>
                <a:effectLst/>
                <a:latin typeface="+mn-lt"/>
                <a:ea typeface="+mn-ea"/>
                <a:cs typeface="+mn-cs"/>
              </a:rPr>
              <a:t>slijm</a:t>
            </a:r>
            <a:r>
              <a:rPr lang="en-GB" sz="1200" b="0" i="0" kern="1200" dirty="0">
                <a:solidFill>
                  <a:schemeClr val="tx1"/>
                </a:solidFill>
                <a:effectLst/>
                <a:latin typeface="+mn-lt"/>
                <a:ea typeface="+mn-ea"/>
                <a:cs typeface="+mn-cs"/>
              </a:rPr>
              <a:t> in je </a:t>
            </a:r>
            <a:r>
              <a:rPr lang="en-GB" sz="1200" b="0" i="0" kern="1200" dirty="0" err="1">
                <a:solidFill>
                  <a:schemeClr val="tx1"/>
                </a:solidFill>
                <a:effectLst/>
                <a:latin typeface="+mn-lt"/>
                <a:ea typeface="+mn-ea"/>
                <a:cs typeface="+mn-cs"/>
              </a:rPr>
              <a:t>longen</a:t>
            </a:r>
            <a:r>
              <a:rPr lang="en-GB" sz="1200" b="0" i="0" kern="1200" dirty="0">
                <a:solidFill>
                  <a:schemeClr val="tx1"/>
                </a:solidFill>
                <a:effectLst/>
                <a:latin typeface="+mn-lt"/>
                <a:ea typeface="+mn-ea"/>
                <a:cs typeface="+mn-cs"/>
              </a:rPr>
              <a:t> lekker los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zitten</a:t>
            </a:r>
            <a:r>
              <a:rPr lang="en-GB" sz="1200" b="0" i="0" kern="1200" dirty="0">
                <a:solidFill>
                  <a:schemeClr val="tx1"/>
                </a:solidFill>
                <a:effectLst/>
                <a:latin typeface="+mn-lt"/>
                <a:ea typeface="+mn-ea"/>
                <a:cs typeface="+mn-cs"/>
              </a:rPr>
              <a:t>. Dan </a:t>
            </a:r>
            <a:r>
              <a:rPr lang="en-GB" sz="1200" b="0" i="0" kern="1200" dirty="0" err="1">
                <a:solidFill>
                  <a:schemeClr val="tx1"/>
                </a:solidFill>
                <a:effectLst/>
                <a:latin typeface="+mn-lt"/>
                <a:ea typeface="+mn-ea"/>
                <a:cs typeface="+mn-cs"/>
              </a:rPr>
              <a:t>kan</a:t>
            </a:r>
            <a:r>
              <a:rPr lang="en-GB" sz="1200" b="0" i="0" kern="1200" dirty="0">
                <a:solidFill>
                  <a:schemeClr val="tx1"/>
                </a:solidFill>
                <a:effectLst/>
                <a:latin typeface="+mn-lt"/>
                <a:ea typeface="+mn-ea"/>
                <a:cs typeface="+mn-cs"/>
              </a:rPr>
              <a:t> je het </a:t>
            </a:r>
            <a:r>
              <a:rPr lang="en-GB" sz="1200" b="0" i="0" kern="1200" dirty="0" err="1">
                <a:solidFill>
                  <a:schemeClr val="tx1"/>
                </a:solidFill>
                <a:effectLst/>
                <a:latin typeface="+mn-lt"/>
                <a:ea typeface="+mn-ea"/>
                <a:cs typeface="+mn-cs"/>
              </a:rPr>
              <a:t>makkelijk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ophoesten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uitspugen</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longen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zijn</a:t>
            </a:r>
            <a:r>
              <a:rPr lang="en-GB" sz="1200" b="0" i="0" kern="1200" dirty="0">
                <a:solidFill>
                  <a:schemeClr val="tx1"/>
                </a:solidFill>
                <a:effectLst/>
                <a:latin typeface="+mn-lt"/>
                <a:ea typeface="+mn-ea"/>
                <a:cs typeface="+mn-cs"/>
              </a:rPr>
              <a:t> dan </a:t>
            </a:r>
            <a:r>
              <a:rPr lang="en-GB" sz="1200" b="0" i="0" kern="1200" dirty="0" err="1">
                <a:solidFill>
                  <a:schemeClr val="tx1"/>
                </a:solidFill>
                <a:effectLst/>
                <a:latin typeface="+mn-lt"/>
                <a:ea typeface="+mn-ea"/>
                <a:cs typeface="+mn-cs"/>
              </a:rPr>
              <a:t>schoner</a:t>
            </a:r>
            <a:r>
              <a:rPr lang="en-GB" sz="1200" b="0" i="0" kern="1200" dirty="0">
                <a:solidFill>
                  <a:schemeClr val="tx1"/>
                </a:solidFill>
                <a:effectLst/>
                <a:latin typeface="+mn-lt"/>
                <a:ea typeface="+mn-ea"/>
                <a:cs typeface="+mn-cs"/>
              </a:rPr>
              <a:t>, want de </a:t>
            </a:r>
            <a:r>
              <a:rPr lang="en-GB" sz="1200" b="0" i="0" kern="1200" dirty="0" err="1">
                <a:solidFill>
                  <a:schemeClr val="tx1"/>
                </a:solidFill>
                <a:effectLst/>
                <a:latin typeface="+mn-lt"/>
                <a:ea typeface="+mn-ea"/>
                <a:cs typeface="+mn-cs"/>
              </a:rPr>
              <a:t>bacteriën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zijn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eruit</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kan</a:t>
            </a:r>
            <a:r>
              <a:rPr lang="en-GB" sz="1200" b="0" i="0" kern="1200" dirty="0">
                <a:solidFill>
                  <a:schemeClr val="tx1"/>
                </a:solidFill>
                <a:effectLst/>
                <a:latin typeface="+mn-lt"/>
                <a:ea typeface="+mn-ea"/>
                <a:cs typeface="+mn-cs"/>
              </a:rPr>
              <a:t> dan </a:t>
            </a:r>
            <a:r>
              <a:rPr lang="en-GB" sz="1200" b="0" i="0" kern="1200" dirty="0" err="1">
                <a:solidFill>
                  <a:schemeClr val="tx1"/>
                </a:solidFill>
                <a:effectLst/>
                <a:latin typeface="+mn-lt"/>
                <a:ea typeface="+mn-ea"/>
                <a:cs typeface="+mn-cs"/>
              </a:rPr>
              <a:t>beter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ademhalen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voelt</a:t>
            </a:r>
            <a:r>
              <a:rPr lang="en-GB" sz="1200" b="0" i="0" kern="1200" dirty="0">
                <a:solidFill>
                  <a:schemeClr val="tx1"/>
                </a:solidFill>
                <a:effectLst/>
                <a:latin typeface="+mn-lt"/>
                <a:ea typeface="+mn-ea"/>
                <a:cs typeface="+mn-cs"/>
              </a:rPr>
              <a:t> je fitter.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err="1">
                <a:solidFill>
                  <a:schemeClr val="tx1"/>
                </a:solidFill>
                <a:effectLst/>
                <a:latin typeface="+mn-lt"/>
                <a:ea typeface="+mn-ea"/>
                <a:cs typeface="+mn-cs"/>
              </a:rPr>
              <a:t>Gezond</a:t>
            </a:r>
            <a:r>
              <a:rPr lang="en-GB" sz="1200" b="1" i="0" kern="1200" dirty="0">
                <a:solidFill>
                  <a:schemeClr val="tx1"/>
                </a:solidFill>
                <a:effectLst/>
                <a:latin typeface="+mn-lt"/>
                <a:ea typeface="+mn-ea"/>
                <a:cs typeface="+mn-cs"/>
              </a:rPr>
              <a:t> eten</a:t>
            </a:r>
          </a:p>
          <a:p>
            <a:r>
              <a:rPr lang="en-GB" sz="1200" b="1" i="0" kern="1200" dirty="0" err="1">
                <a:solidFill>
                  <a:schemeClr val="tx1"/>
                </a:solidFill>
                <a:effectLst/>
                <a:latin typeface="+mn-lt"/>
                <a:ea typeface="+mn-ea"/>
                <a:cs typeface="+mn-cs"/>
              </a:rPr>
              <a:t>Goed</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hoesten</a:t>
            </a:r>
            <a:endParaRPr lang="en-GB" sz="1200" b="1" i="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12</a:t>
            </a:fld>
            <a:endParaRPr lang="en-GB"/>
          </a:p>
        </p:txBody>
      </p:sp>
    </p:spTree>
    <p:extLst>
      <p:ext uri="{BB962C8B-B14F-4D97-AF65-F5344CB8AC3E}">
        <p14:creationId xmlns:p14="http://schemas.microsoft.com/office/powerpoint/2010/main" val="376739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A938BDE-7AF2-D34F-8D88-8EEFC053806B}" type="slidenum">
              <a:rPr lang="en-GB" smtClean="0"/>
              <a:t>13</a:t>
            </a:fld>
            <a:endParaRPr lang="en-GB"/>
          </a:p>
        </p:txBody>
      </p:sp>
    </p:spTree>
    <p:extLst>
      <p:ext uri="{BB962C8B-B14F-4D97-AF65-F5344CB8AC3E}">
        <p14:creationId xmlns:p14="http://schemas.microsoft.com/office/powerpoint/2010/main" val="391999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blijkt dat de aandoening taaislijmziekte bij de meeste mensen onbekend is. Voor de kinderen die het hebben, is het fijn als we er meer over weten. Dan is er meer begrip en kunnen ze er zelf ook makkelijker over praten. </a:t>
            </a:r>
          </a:p>
        </p:txBody>
      </p:sp>
      <p:sp>
        <p:nvSpPr>
          <p:cNvPr id="4" name="Tijdelijke aanduiding voor dianummer 3"/>
          <p:cNvSpPr>
            <a:spLocks noGrp="1"/>
          </p:cNvSpPr>
          <p:nvPr>
            <p:ph type="sldNum" sz="quarter" idx="5"/>
          </p:nvPr>
        </p:nvSpPr>
        <p:spPr/>
        <p:txBody>
          <a:bodyPr/>
          <a:lstStyle/>
          <a:p>
            <a:fld id="{5A938BDE-7AF2-D34F-8D88-8EEFC053806B}" type="slidenum">
              <a:rPr lang="en-GB" smtClean="0"/>
              <a:t>14</a:t>
            </a:fld>
            <a:endParaRPr lang="en-GB"/>
          </a:p>
        </p:txBody>
      </p:sp>
    </p:spTree>
    <p:extLst>
      <p:ext uri="{BB962C8B-B14F-4D97-AF65-F5344CB8AC3E}">
        <p14:creationId xmlns:p14="http://schemas.microsoft.com/office/powerpoint/2010/main" val="335060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komen een paar korte vragen om de klas actief te laten nadenken over hetgeen zij gehoord hebben.</a:t>
            </a:r>
          </a:p>
          <a:p>
            <a:endParaRPr lang="nl-NL" dirty="0"/>
          </a:p>
        </p:txBody>
      </p:sp>
      <p:sp>
        <p:nvSpPr>
          <p:cNvPr id="4" name="Tijdelijke aanduiding voor dianummer 3"/>
          <p:cNvSpPr>
            <a:spLocks noGrp="1"/>
          </p:cNvSpPr>
          <p:nvPr>
            <p:ph type="sldNum" sz="quarter" idx="5"/>
          </p:nvPr>
        </p:nvSpPr>
        <p:spPr/>
        <p:txBody>
          <a:bodyPr/>
          <a:lstStyle/>
          <a:p>
            <a:fld id="{5A938BDE-7AF2-D34F-8D88-8EEFC053806B}" type="slidenum">
              <a:rPr lang="en-GB" smtClean="0"/>
              <a:t>15</a:t>
            </a:fld>
            <a:endParaRPr lang="en-GB"/>
          </a:p>
        </p:txBody>
      </p:sp>
    </p:spTree>
    <p:extLst>
      <p:ext uri="{BB962C8B-B14F-4D97-AF65-F5344CB8AC3E}">
        <p14:creationId xmlns:p14="http://schemas.microsoft.com/office/powerpoint/2010/main" val="51035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16</a:t>
            </a:fld>
            <a:endParaRPr lang="en-GB"/>
          </a:p>
        </p:txBody>
      </p:sp>
    </p:spTree>
    <p:extLst>
      <p:ext uri="{BB962C8B-B14F-4D97-AF65-F5344CB8AC3E}">
        <p14:creationId xmlns:p14="http://schemas.microsoft.com/office/powerpoint/2010/main" val="401633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17</a:t>
            </a:fld>
            <a:endParaRPr lang="en-GB"/>
          </a:p>
        </p:txBody>
      </p:sp>
    </p:spTree>
    <p:extLst>
      <p:ext uri="{BB962C8B-B14F-4D97-AF65-F5344CB8AC3E}">
        <p14:creationId xmlns:p14="http://schemas.microsoft.com/office/powerpoint/2010/main" val="368416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Taaislijmziekte heet officieel </a:t>
            </a:r>
            <a:r>
              <a:rPr lang="nl-NL" sz="1200" b="0" i="0" u="none" strike="noStrike" kern="1200" dirty="0" err="1">
                <a:solidFill>
                  <a:schemeClr val="tx1"/>
                </a:solidFill>
                <a:effectLst/>
                <a:latin typeface="+mn-lt"/>
                <a:ea typeface="+mn-ea"/>
                <a:cs typeface="+mn-cs"/>
              </a:rPr>
              <a:t>cystic</a:t>
            </a:r>
            <a:r>
              <a:rPr lang="nl-NL" sz="1200" b="0" i="0" u="none" strike="noStrike" kern="1200" dirty="0">
                <a:solidFill>
                  <a:schemeClr val="tx1"/>
                </a:solidFill>
                <a:effectLst/>
                <a:latin typeface="+mn-lt"/>
                <a:ea typeface="+mn-ea"/>
                <a:cs typeface="+mn-cs"/>
              </a:rPr>
              <a:t> fibrosis, of afgekort CF. Het </a:t>
            </a:r>
            <a:r>
              <a:rPr lang="en-GB" sz="1200" kern="1200" dirty="0">
                <a:solidFill>
                  <a:schemeClr val="tx1"/>
                </a:solidFill>
                <a:effectLst/>
                <a:latin typeface="+mn-lt"/>
                <a:ea typeface="+mn-ea"/>
                <a:cs typeface="+mn-cs"/>
              </a:rPr>
              <a:t>is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erfelijke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ongeneeslijke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ziekte</a:t>
            </a:r>
            <a:r>
              <a:rPr lang="en-GB" sz="1200" kern="1200" dirty="0">
                <a:solidFill>
                  <a:schemeClr val="tx1"/>
                </a:solidFill>
                <a:effectLst/>
                <a:latin typeface="+mn-lt"/>
                <a:ea typeface="+mn-ea"/>
                <a:cs typeface="+mn-cs"/>
              </a:rPr>
              <a:t>. Door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foutje</a:t>
            </a:r>
            <a:r>
              <a:rPr lang="en-GB" sz="1200" kern="1200" dirty="0">
                <a:solidFill>
                  <a:schemeClr val="tx1"/>
                </a:solidFill>
                <a:effectLst/>
                <a:latin typeface="+mn-lt"/>
                <a:ea typeface="+mn-ea"/>
                <a:cs typeface="+mn-cs"/>
              </a:rPr>
              <a:t> in je DNA, is het </a:t>
            </a:r>
            <a:r>
              <a:rPr lang="en-GB" sz="1200" kern="1200" dirty="0" err="1">
                <a:solidFill>
                  <a:schemeClr val="tx1"/>
                </a:solidFill>
                <a:effectLst/>
                <a:latin typeface="+mn-lt"/>
                <a:ea typeface="+mn-ea"/>
                <a:cs typeface="+mn-cs"/>
              </a:rPr>
              <a:t>slijm</a:t>
            </a:r>
            <a:r>
              <a:rPr lang="en-GB" sz="1200" kern="1200" dirty="0">
                <a:solidFill>
                  <a:schemeClr val="tx1"/>
                </a:solidFill>
                <a:effectLst/>
                <a:latin typeface="+mn-lt"/>
                <a:ea typeface="+mn-ea"/>
                <a:cs typeface="+mn-cs"/>
              </a:rPr>
              <a:t> in je </a:t>
            </a:r>
            <a:r>
              <a:rPr lang="en-GB" sz="1200" kern="1200" dirty="0" err="1">
                <a:solidFill>
                  <a:schemeClr val="tx1"/>
                </a:solidFill>
                <a:effectLst/>
                <a:latin typeface="+mn-lt"/>
                <a:ea typeface="+mn-ea"/>
                <a:cs typeface="+mn-cs"/>
              </a:rPr>
              <a:t>lichaam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taaier</a:t>
            </a:r>
            <a:r>
              <a:rPr lang="en-GB" sz="1200" kern="1200" dirty="0">
                <a:solidFill>
                  <a:schemeClr val="tx1"/>
                </a:solidFill>
                <a:effectLst/>
                <a:latin typeface="+mn-lt"/>
                <a:ea typeface="+mn-ea"/>
                <a:cs typeface="+mn-cs"/>
              </a:rPr>
              <a:t> dan </a:t>
            </a:r>
            <a:r>
              <a:rPr lang="en-GB" sz="1200" kern="1200" dirty="0" err="1">
                <a:solidFill>
                  <a:schemeClr val="tx1"/>
                </a:solidFill>
                <a:effectLst/>
                <a:latin typeface="+mn-lt"/>
                <a:ea typeface="+mn-ea"/>
                <a:cs typeface="+mn-cs"/>
              </a:rPr>
              <a:t>normaal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leidt</a:t>
            </a:r>
            <a:r>
              <a:rPr lang="en-GB" sz="1200" kern="1200" dirty="0">
                <a:solidFill>
                  <a:schemeClr val="tx1"/>
                </a:solidFill>
                <a:effectLst/>
                <a:latin typeface="+mn-lt"/>
                <a:ea typeface="+mn-ea"/>
                <a:cs typeface="+mn-cs"/>
              </a:rPr>
              <a:t> tot </a:t>
            </a:r>
            <a:r>
              <a:rPr lang="en-GB" sz="1200" kern="1200" dirty="0" err="1">
                <a:solidFill>
                  <a:schemeClr val="tx1"/>
                </a:solidFill>
                <a:effectLst/>
                <a:latin typeface="+mn-lt"/>
                <a:ea typeface="+mn-ea"/>
                <a:cs typeface="+mn-cs"/>
              </a:rPr>
              <a:t>klachten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andere</a:t>
            </a:r>
            <a:r>
              <a:rPr lang="en-GB" sz="1200" kern="1200" dirty="0">
                <a:solidFill>
                  <a:schemeClr val="tx1"/>
                </a:solidFill>
                <a:effectLst/>
                <a:latin typeface="+mn-lt"/>
                <a:ea typeface="+mn-ea"/>
                <a:cs typeface="+mn-cs"/>
              </a:rPr>
              <a:t> in je </a:t>
            </a:r>
            <a:r>
              <a:rPr lang="en-GB" sz="1200" kern="1200" dirty="0" err="1">
                <a:solidFill>
                  <a:schemeClr val="tx1"/>
                </a:solidFill>
                <a:effectLst/>
                <a:latin typeface="+mn-lt"/>
                <a:ea typeface="+mn-ea"/>
                <a:cs typeface="+mn-cs"/>
              </a:rPr>
              <a:t>ademhaling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spijsvertering</a:t>
            </a:r>
            <a:r>
              <a:rPr lang="en-GB"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5A938BDE-7AF2-D34F-8D88-8EEFC053806B}" type="slidenum">
              <a:rPr lang="en-GB" smtClean="0"/>
              <a:t>2</a:t>
            </a:fld>
            <a:endParaRPr lang="en-GB"/>
          </a:p>
        </p:txBody>
      </p:sp>
    </p:spTree>
    <p:extLst>
      <p:ext uri="{BB962C8B-B14F-4D97-AF65-F5344CB8AC3E}">
        <p14:creationId xmlns:p14="http://schemas.microsoft.com/office/powerpoint/2010/main" val="208211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Iedereen heeft slijm in zijn of haar lichaam. Je kent dit bijvoorbeeld als spuug en snot.</a:t>
            </a:r>
          </a:p>
          <a:p>
            <a:endParaRPr lang="nl-NL" noProof="0" dirty="0"/>
          </a:p>
          <a:p>
            <a:r>
              <a:rPr lang="nl-NL" noProof="0" dirty="0"/>
              <a:t>H</a:t>
            </a:r>
            <a:r>
              <a:rPr lang="nl-NL" sz="1200" b="0" i="0" kern="1200" noProof="0" dirty="0">
                <a:solidFill>
                  <a:schemeClr val="tx1"/>
                </a:solidFill>
                <a:effectLst/>
                <a:latin typeface="+mn-lt"/>
                <a:ea typeface="+mn-ea"/>
                <a:cs typeface="+mn-cs"/>
              </a:rPr>
              <a:t>et slijm heeft een aantal belangrijke functies: het beschermt tegen uitdroging, het houdt bepaalde stoffen buiten je lijf die er niet thuis horen (stof bijvoorbeeld), en het vervoert nuttige stoffen door je lijf, die je bijvoorbeeld nodig hebt voor je spijsvertering. Superhandig dus, dat slijm!</a:t>
            </a:r>
          </a:p>
        </p:txBody>
      </p:sp>
      <p:sp>
        <p:nvSpPr>
          <p:cNvPr id="4" name="Slide Number Placeholder 3"/>
          <p:cNvSpPr>
            <a:spLocks noGrp="1"/>
          </p:cNvSpPr>
          <p:nvPr>
            <p:ph type="sldNum" sz="quarter" idx="5"/>
          </p:nvPr>
        </p:nvSpPr>
        <p:spPr/>
        <p:txBody>
          <a:bodyPr/>
          <a:lstStyle/>
          <a:p>
            <a:fld id="{5A938BDE-7AF2-D34F-8D88-8EEFC053806B}" type="slidenum">
              <a:rPr lang="en-GB" smtClean="0"/>
              <a:t>3</a:t>
            </a:fld>
            <a:endParaRPr lang="en-GB"/>
          </a:p>
        </p:txBody>
      </p:sp>
    </p:spTree>
    <p:extLst>
      <p:ext uri="{BB962C8B-B14F-4D97-AF65-F5344CB8AC3E}">
        <p14:creationId xmlns:p14="http://schemas.microsoft.com/office/powerpoint/2010/main" val="129040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Wat is het verschil tussen water en stroop? Wat zou er gebeuren als het slijm in je lichaam stroperig is?</a:t>
            </a:r>
          </a:p>
        </p:txBody>
      </p:sp>
      <p:sp>
        <p:nvSpPr>
          <p:cNvPr id="4" name="Slide Number Placeholder 3"/>
          <p:cNvSpPr>
            <a:spLocks noGrp="1"/>
          </p:cNvSpPr>
          <p:nvPr>
            <p:ph type="sldNum" sz="quarter" idx="5"/>
          </p:nvPr>
        </p:nvSpPr>
        <p:spPr/>
        <p:txBody>
          <a:bodyPr/>
          <a:lstStyle/>
          <a:p>
            <a:fld id="{5A938BDE-7AF2-D34F-8D88-8EEFC053806B}" type="slidenum">
              <a:rPr lang="en-GB" smtClean="0"/>
              <a:t>4</a:t>
            </a:fld>
            <a:endParaRPr lang="en-GB"/>
          </a:p>
        </p:txBody>
      </p:sp>
    </p:spTree>
    <p:extLst>
      <p:ext uri="{BB962C8B-B14F-4D97-AF65-F5344CB8AC3E}">
        <p14:creationId xmlns:p14="http://schemas.microsoft.com/office/powerpoint/2010/main" val="13190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Het </a:t>
            </a:r>
            <a:r>
              <a:rPr lang="en-GB" sz="1200" b="0" i="0" kern="1200" dirty="0" err="1">
                <a:solidFill>
                  <a:schemeClr val="tx1"/>
                </a:solidFill>
                <a:effectLst/>
                <a:latin typeface="+mn-lt"/>
                <a:ea typeface="+mn-ea"/>
                <a:cs typeface="+mn-cs"/>
              </a:rPr>
              <a:t>verloop</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taaislijmziekte</a:t>
            </a:r>
            <a:r>
              <a:rPr lang="en-GB" sz="1200" b="0" i="0" kern="1200" dirty="0">
                <a:solidFill>
                  <a:schemeClr val="tx1"/>
                </a:solidFill>
                <a:effectLst/>
                <a:latin typeface="+mn-lt"/>
                <a:ea typeface="+mn-ea"/>
                <a:cs typeface="+mn-cs"/>
              </a:rPr>
              <a:t> is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iedereen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verschillend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Bijna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altijd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hebben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mensen</a:t>
            </a:r>
            <a:r>
              <a:rPr lang="en-GB" sz="1200" b="0" i="0" kern="1200" dirty="0">
                <a:solidFill>
                  <a:schemeClr val="tx1"/>
                </a:solidFill>
                <a:effectLst/>
                <a:latin typeface="+mn-lt"/>
                <a:ea typeface="+mn-ea"/>
                <a:cs typeface="+mn-cs"/>
              </a:rPr>
              <a:t> met CF </a:t>
            </a:r>
            <a:r>
              <a:rPr lang="en-GB" sz="1200" b="0" i="0" kern="1200" dirty="0" err="1">
                <a:solidFill>
                  <a:schemeClr val="tx1"/>
                </a:solidFill>
                <a:effectLst/>
                <a:latin typeface="+mn-lt"/>
                <a:ea typeface="+mn-ea"/>
                <a:cs typeface="+mn-cs"/>
              </a:rPr>
              <a:t>klachten</a:t>
            </a:r>
            <a:r>
              <a:rPr lang="en-GB" sz="1200" b="0" i="0" kern="1200" dirty="0">
                <a:solidFill>
                  <a:schemeClr val="tx1"/>
                </a:solidFill>
                <a:effectLst/>
                <a:latin typeface="+mn-lt"/>
                <a:ea typeface="+mn-ea"/>
                <a:cs typeface="+mn-cs"/>
              </a:rPr>
              <a:t> in de </a:t>
            </a:r>
            <a:r>
              <a:rPr lang="en-GB" sz="1200" b="0" i="0" kern="1200" dirty="0" err="1">
                <a:solidFill>
                  <a:schemeClr val="tx1"/>
                </a:solidFill>
                <a:effectLst/>
                <a:latin typeface="+mn-lt"/>
                <a:ea typeface="+mn-ea"/>
                <a:cs typeface="+mn-cs"/>
              </a:rPr>
              <a:t>longen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in de </a:t>
            </a:r>
            <a:r>
              <a:rPr lang="en-GB" sz="1200" b="0" i="0" kern="1200" dirty="0" err="1">
                <a:solidFill>
                  <a:schemeClr val="tx1"/>
                </a:solidFill>
                <a:effectLst/>
                <a:latin typeface="+mn-lt"/>
                <a:ea typeface="+mn-ea"/>
                <a:cs typeface="+mn-cs"/>
              </a:rPr>
              <a:t>spijsvertering</a:t>
            </a:r>
            <a:r>
              <a:rPr lang="en-GB" sz="1200" b="0" i="0" kern="1200" dirty="0">
                <a:solidFill>
                  <a:schemeClr val="tx1"/>
                </a:solidFill>
                <a:effectLst/>
                <a:latin typeface="+mn-lt"/>
                <a:ea typeface="+mn-ea"/>
                <a:cs typeface="+mn-cs"/>
              </a:rPr>
              <a:t>. Maar </a:t>
            </a:r>
            <a:r>
              <a:rPr lang="en-GB" sz="1200" b="0" i="0" kern="1200" dirty="0" err="1">
                <a:solidFill>
                  <a:schemeClr val="tx1"/>
                </a:solidFill>
                <a:effectLst/>
                <a:latin typeface="+mn-lt"/>
                <a:ea typeface="+mn-ea"/>
                <a:cs typeface="+mn-cs"/>
              </a:rPr>
              <a:t>zoals</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ziet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kan</a:t>
            </a:r>
            <a:r>
              <a:rPr lang="en-GB" sz="1200" b="0" i="0" kern="1200" dirty="0">
                <a:solidFill>
                  <a:schemeClr val="tx1"/>
                </a:solidFill>
                <a:effectLst/>
                <a:latin typeface="+mn-lt"/>
                <a:ea typeface="+mn-ea"/>
                <a:cs typeface="+mn-cs"/>
              </a:rPr>
              <a:t> CF </a:t>
            </a:r>
            <a:r>
              <a:rPr lang="en-GB" sz="1200" b="0" i="0" kern="1200" dirty="0" err="1">
                <a:solidFill>
                  <a:schemeClr val="tx1"/>
                </a:solidFill>
                <a:effectLst/>
                <a:latin typeface="+mn-lt"/>
                <a:ea typeface="+mn-ea"/>
                <a:cs typeface="+mn-cs"/>
              </a:rPr>
              <a:t>ook</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andere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organen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problemen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opleveren</a:t>
            </a:r>
            <a:r>
              <a:rPr lang="en-GB" sz="1200" b="0" i="0" kern="1200" dirty="0">
                <a:solidFill>
                  <a:schemeClr val="tx1"/>
                </a:solidFill>
                <a:effectLst/>
                <a:latin typeface="+mn-lt"/>
                <a:ea typeface="+mn-ea"/>
                <a:cs typeface="+mn-cs"/>
              </a:rPr>
              <a:t>. (Je </a:t>
            </a:r>
            <a:r>
              <a:rPr lang="en-GB" sz="1200" b="0" i="0" kern="1200" dirty="0" err="1">
                <a:solidFill>
                  <a:schemeClr val="tx1"/>
                </a:solidFill>
                <a:effectLst/>
                <a:latin typeface="+mn-lt"/>
                <a:ea typeface="+mn-ea"/>
                <a:cs typeface="+mn-cs"/>
              </a:rPr>
              <a:t>hoeft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deze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natuurlijk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niet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allemaal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benoemen</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(NB: Meer </a:t>
            </a:r>
            <a:r>
              <a:rPr lang="en-GB" sz="1200" b="0" i="0" kern="1200" dirty="0" err="1">
                <a:solidFill>
                  <a:schemeClr val="tx1"/>
                </a:solidFill>
                <a:effectLst/>
                <a:latin typeface="+mn-lt"/>
                <a:ea typeface="+mn-ea"/>
                <a:cs typeface="+mn-cs"/>
              </a:rPr>
              <a:t>informatie</a:t>
            </a:r>
            <a:r>
              <a:rPr lang="en-GB" sz="1200" b="0" i="0" kern="1200" dirty="0">
                <a:solidFill>
                  <a:schemeClr val="tx1"/>
                </a:solidFill>
                <a:effectLst/>
                <a:latin typeface="+mn-lt"/>
                <a:ea typeface="+mn-ea"/>
                <a:cs typeface="+mn-cs"/>
              </a:rPr>
              <a:t> over de </a:t>
            </a:r>
            <a:r>
              <a:rPr lang="en-GB" sz="1200" b="0" i="0" kern="1200" dirty="0" err="1">
                <a:solidFill>
                  <a:schemeClr val="tx1"/>
                </a:solidFill>
                <a:effectLst/>
                <a:latin typeface="+mn-lt"/>
                <a:ea typeface="+mn-ea"/>
                <a:cs typeface="+mn-cs"/>
              </a:rPr>
              <a:t>verschillende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symptomen</a:t>
            </a:r>
            <a:r>
              <a:rPr lang="en-GB" sz="1200" b="0" i="0" kern="1200" dirty="0">
                <a:solidFill>
                  <a:schemeClr val="tx1"/>
                </a:solidFill>
                <a:effectLst/>
                <a:latin typeface="+mn-lt"/>
                <a:ea typeface="+mn-ea"/>
                <a:cs typeface="+mn-cs"/>
              </a:rPr>
              <a:t> is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vinden</a:t>
            </a:r>
            <a:r>
              <a:rPr lang="en-GB" sz="1200" b="0" i="0" kern="1200" dirty="0">
                <a:solidFill>
                  <a:schemeClr val="tx1"/>
                </a:solidFill>
                <a:effectLst/>
                <a:latin typeface="+mn-lt"/>
                <a:ea typeface="+mn-ea"/>
                <a:cs typeface="+mn-cs"/>
              </a:rPr>
              <a:t> op de site van de </a:t>
            </a:r>
            <a:r>
              <a:rPr lang="en-GB" sz="1200" b="0" i="0" kern="1200" dirty="0" err="1">
                <a:solidFill>
                  <a:schemeClr val="tx1"/>
                </a:solidFill>
                <a:effectLst/>
                <a:latin typeface="+mn-lt"/>
                <a:ea typeface="+mn-ea"/>
                <a:cs typeface="+mn-cs"/>
              </a:rPr>
              <a:t>Nederlandse</a:t>
            </a:r>
            <a:r>
              <a:rPr lang="en-GB" sz="1200" b="0" i="0" kern="1200" dirty="0">
                <a:solidFill>
                  <a:schemeClr val="tx1"/>
                </a:solidFill>
                <a:effectLst/>
                <a:latin typeface="+mn-lt"/>
                <a:ea typeface="+mn-ea"/>
                <a:cs typeface="+mn-cs"/>
              </a:rPr>
              <a:t> Cystic Fibrosis </a:t>
            </a:r>
            <a:r>
              <a:rPr lang="en-GB" sz="1200" b="0" i="0" kern="1200" dirty="0" err="1">
                <a:solidFill>
                  <a:schemeClr val="tx1"/>
                </a:solidFill>
                <a:effectLst/>
                <a:latin typeface="+mn-lt"/>
                <a:ea typeface="+mn-ea"/>
                <a:cs typeface="+mn-cs"/>
              </a:rPr>
              <a:t>Stichting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a:t>
            </a:r>
            <a:r>
              <a:rPr lang="en-GB" sz="1200" b="0" i="0" kern="1200" dirty="0">
                <a:solidFill>
                  <a:schemeClr val="tx1"/>
                </a:solidFill>
                <a:effectLst/>
                <a:latin typeface="+mn-lt"/>
                <a:ea typeface="+mn-ea"/>
                <a:cs typeface="+mn-cs"/>
              </a:rPr>
              <a:t> https://</a:t>
            </a:r>
            <a:r>
              <a:rPr lang="en-GB" sz="1200" b="0" i="0" kern="1200" dirty="0" err="1">
                <a:solidFill>
                  <a:schemeClr val="tx1"/>
                </a:solidFill>
                <a:effectLst/>
                <a:latin typeface="+mn-lt"/>
                <a:ea typeface="+mn-ea"/>
                <a:cs typeface="+mn-cs"/>
              </a:rPr>
              <a:t>ncfs.nl</a:t>
            </a:r>
            <a:r>
              <a:rPr lang="en-GB" sz="1200" b="0" i="0" kern="1200" dirty="0">
                <a:solidFill>
                  <a:schemeClr val="tx1"/>
                </a:solidFill>
                <a:effectLst/>
                <a:latin typeface="+mn-lt"/>
                <a:ea typeface="+mn-ea"/>
                <a:cs typeface="+mn-cs"/>
              </a:rPr>
              <a:t>/over-</a:t>
            </a:r>
            <a:r>
              <a:rPr lang="en-GB" sz="1200" b="0" i="0" kern="1200" dirty="0" err="1">
                <a:solidFill>
                  <a:schemeClr val="tx1"/>
                </a:solidFill>
                <a:effectLst/>
                <a:latin typeface="+mn-lt"/>
                <a:ea typeface="+mn-ea"/>
                <a:cs typeface="+mn-cs"/>
              </a:rPr>
              <a:t>taaislijmziekte</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symptomen-en-gevolgen</a:t>
            </a:r>
            <a:r>
              <a:rPr lang="en-GB" sz="1200" b="0" i="0" kern="1200" dirty="0">
                <a:solidFill>
                  <a:schemeClr val="tx1"/>
                </a:solidFill>
                <a:effectLst/>
                <a:latin typeface="+mn-lt"/>
                <a:ea typeface="+mn-ea"/>
                <a:cs typeface="+mn-cs"/>
              </a:rPr>
              <a:t>/)</a:t>
            </a:r>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5</a:t>
            </a:fld>
            <a:endParaRPr lang="en-GB"/>
          </a:p>
        </p:txBody>
      </p:sp>
    </p:spTree>
    <p:extLst>
      <p:ext uri="{BB962C8B-B14F-4D97-AF65-F5344CB8AC3E}">
        <p14:creationId xmlns:p14="http://schemas.microsoft.com/office/powerpoint/2010/main" val="189629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Deel de rietjes uit in de klas. Laat de kinderen een minuut ademhalen door het rietje, met hun neus dicht. Laat ze ervaringen delen, hoe voelde dat? Kun je je voorstellen hoe het is als je dit heel vaak en lang meemaakt?</a:t>
            </a:r>
          </a:p>
        </p:txBody>
      </p:sp>
      <p:sp>
        <p:nvSpPr>
          <p:cNvPr id="4" name="Slide Number Placeholder 3"/>
          <p:cNvSpPr>
            <a:spLocks noGrp="1"/>
          </p:cNvSpPr>
          <p:nvPr>
            <p:ph type="sldNum" sz="quarter" idx="5"/>
          </p:nvPr>
        </p:nvSpPr>
        <p:spPr/>
        <p:txBody>
          <a:bodyPr/>
          <a:lstStyle/>
          <a:p>
            <a:fld id="{5A938BDE-7AF2-D34F-8D88-8EEFC053806B}" type="slidenum">
              <a:rPr lang="en-GB" smtClean="0"/>
              <a:t>6</a:t>
            </a:fld>
            <a:endParaRPr lang="en-GB"/>
          </a:p>
        </p:txBody>
      </p:sp>
    </p:spTree>
    <p:extLst>
      <p:ext uri="{BB962C8B-B14F-4D97-AF65-F5344CB8AC3E}">
        <p14:creationId xmlns:p14="http://schemas.microsoft.com/office/powerpoint/2010/main" val="85964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CF is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erfelijke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ziekte</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snappen</a:t>
            </a:r>
            <a:r>
              <a:rPr lang="en-GB" sz="1200" kern="1200" dirty="0">
                <a:solidFill>
                  <a:schemeClr val="tx1"/>
                </a:solidFill>
                <a:effectLst/>
                <a:latin typeface="+mn-lt"/>
                <a:ea typeface="+mn-ea"/>
                <a:cs typeface="+mn-cs"/>
              </a:rPr>
              <a:t> hoe </a:t>
            </a:r>
            <a:r>
              <a:rPr lang="en-GB" sz="1200" kern="1200" dirty="0" err="1">
                <a:solidFill>
                  <a:schemeClr val="tx1"/>
                </a:solidFill>
                <a:effectLst/>
                <a:latin typeface="+mn-lt"/>
                <a:ea typeface="+mn-ea"/>
                <a:cs typeface="+mn-cs"/>
              </a:rPr>
              <a:t>erfelijkheid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werkt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moet</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eerst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iets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weten</a:t>
            </a:r>
            <a:r>
              <a:rPr lang="en-GB" sz="1200" kern="1200" dirty="0">
                <a:solidFill>
                  <a:schemeClr val="tx1"/>
                </a:solidFill>
                <a:effectLst/>
                <a:latin typeface="+mn-lt"/>
                <a:ea typeface="+mn-ea"/>
                <a:cs typeface="+mn-cs"/>
              </a:rPr>
              <a:t> over </a:t>
            </a:r>
            <a:r>
              <a:rPr lang="en-GB" sz="1200" kern="1200" dirty="0" err="1">
                <a:solidFill>
                  <a:schemeClr val="tx1"/>
                </a:solidFill>
                <a:effectLst/>
                <a:latin typeface="+mn-lt"/>
                <a:ea typeface="+mn-ea"/>
                <a:cs typeface="+mn-cs"/>
              </a:rPr>
              <a:t>cellen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genen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Je hele </a:t>
            </a:r>
            <a:r>
              <a:rPr lang="en-GB" sz="1200" kern="1200" dirty="0" err="1">
                <a:solidFill>
                  <a:schemeClr val="tx1"/>
                </a:solidFill>
                <a:effectLst/>
                <a:latin typeface="+mn-lt"/>
                <a:ea typeface="+mn-ea"/>
                <a:cs typeface="+mn-cs"/>
              </a:rPr>
              <a:t>lichaam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bestaat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zijn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bouwstenen</a:t>
            </a:r>
            <a:r>
              <a:rPr lang="en-GB" sz="1200" kern="1200" dirty="0">
                <a:solidFill>
                  <a:schemeClr val="tx1"/>
                </a:solidFill>
                <a:effectLst/>
                <a:latin typeface="+mn-lt"/>
                <a:ea typeface="+mn-ea"/>
                <a:cs typeface="+mn-cs"/>
              </a:rPr>
              <a:t> van je </a:t>
            </a:r>
            <a:r>
              <a:rPr lang="en-GB" sz="1200" kern="1200" dirty="0" err="1">
                <a:solidFill>
                  <a:schemeClr val="tx1"/>
                </a:solidFill>
                <a:effectLst/>
                <a:latin typeface="+mn-lt"/>
                <a:ea typeface="+mn-ea"/>
                <a:cs typeface="+mn-cs"/>
              </a:rPr>
              <a:t>lijf</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In </a:t>
            </a:r>
            <a:r>
              <a:rPr lang="en-GB" sz="1200" kern="1200" dirty="0" err="1">
                <a:solidFill>
                  <a:schemeClr val="tx1"/>
                </a:solidFill>
                <a:effectLst/>
                <a:latin typeface="+mn-lt"/>
                <a:ea typeface="+mn-ea"/>
                <a:cs typeface="+mn-cs"/>
              </a:rPr>
              <a:t>elke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cel</a:t>
            </a:r>
            <a:r>
              <a:rPr lang="en-GB" sz="1200" kern="1200" dirty="0">
                <a:solidFill>
                  <a:schemeClr val="tx1"/>
                </a:solidFill>
                <a:effectLst/>
                <a:latin typeface="+mn-lt"/>
                <a:ea typeface="+mn-ea"/>
                <a:cs typeface="+mn-cs"/>
              </a:rPr>
              <a:t> zit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celkern</a:t>
            </a:r>
            <a:r>
              <a:rPr lang="en-GB" sz="1200" kern="1200" dirty="0">
                <a:solidFill>
                  <a:schemeClr val="tx1"/>
                </a:solidFill>
                <a:effectLst/>
                <a:latin typeface="+mn-lt"/>
                <a:ea typeface="+mn-ea"/>
                <a:cs typeface="+mn-cs"/>
              </a:rPr>
              <a:t> met ‘</a:t>
            </a:r>
            <a:r>
              <a:rPr lang="en-GB" sz="1200" kern="1200" dirty="0" err="1">
                <a:solidFill>
                  <a:schemeClr val="tx1"/>
                </a:solidFill>
                <a:effectLst/>
                <a:latin typeface="+mn-lt"/>
                <a:ea typeface="+mn-ea"/>
                <a:cs typeface="+mn-cs"/>
              </a:rPr>
              <a:t>genen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gen </a:t>
            </a:r>
            <a:r>
              <a:rPr lang="en-GB" sz="1200" kern="1200" dirty="0" err="1">
                <a:solidFill>
                  <a:schemeClr val="tx1"/>
                </a:solidFill>
                <a:effectLst/>
                <a:latin typeface="+mn-lt"/>
                <a:ea typeface="+mn-ea"/>
                <a:cs typeface="+mn-cs"/>
              </a:rPr>
              <a:t>vertelt</a:t>
            </a:r>
            <a:r>
              <a:rPr lang="en-GB" sz="1200" kern="1200" dirty="0">
                <a:solidFill>
                  <a:schemeClr val="tx1"/>
                </a:solidFill>
                <a:effectLst/>
                <a:latin typeface="+mn-lt"/>
                <a:ea typeface="+mn-ea"/>
                <a:cs typeface="+mn-cs"/>
              </a:rPr>
              <a:t> wat de </a:t>
            </a:r>
            <a:r>
              <a:rPr lang="en-GB" sz="1200" kern="1200" dirty="0" err="1">
                <a:solidFill>
                  <a:schemeClr val="tx1"/>
                </a:solidFill>
                <a:effectLst/>
                <a:latin typeface="+mn-lt"/>
                <a:ea typeface="+mn-ea"/>
                <a:cs typeface="+mn-cs"/>
              </a:rPr>
              <a:t>cel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soort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recept</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Genen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krijg</a:t>
            </a:r>
            <a:r>
              <a:rPr lang="en-GB" sz="1200" kern="1200" dirty="0">
                <a:solidFill>
                  <a:schemeClr val="tx1"/>
                </a:solidFill>
                <a:effectLst/>
                <a:latin typeface="+mn-lt"/>
                <a:ea typeface="+mn-ea"/>
                <a:cs typeface="+mn-cs"/>
              </a:rPr>
              <a:t> je mee van je </a:t>
            </a:r>
            <a:r>
              <a:rPr lang="en-GB" sz="1200" kern="1200" dirty="0" err="1">
                <a:solidFill>
                  <a:schemeClr val="tx1"/>
                </a:solidFill>
                <a:effectLst/>
                <a:latin typeface="+mn-lt"/>
                <a:ea typeface="+mn-ea"/>
                <a:cs typeface="+mn-cs"/>
              </a:rPr>
              <a:t>ouders</a:t>
            </a:r>
            <a:r>
              <a:rPr lang="en-GB" sz="1200" kern="1200" dirty="0">
                <a:solidFill>
                  <a:schemeClr val="tx1"/>
                </a:solidFill>
                <a:effectLst/>
                <a:latin typeface="+mn-lt"/>
                <a:ea typeface="+mn-ea"/>
                <a:cs typeface="+mn-cs"/>
              </a:rPr>
              <a:t>, zo </a:t>
            </a:r>
            <a:r>
              <a:rPr lang="en-GB" sz="1200" kern="1200" dirty="0" err="1">
                <a:solidFill>
                  <a:schemeClr val="tx1"/>
                </a:solidFill>
                <a:effectLst/>
                <a:latin typeface="+mn-lt"/>
                <a:ea typeface="+mn-ea"/>
                <a:cs typeface="+mn-cs"/>
              </a:rPr>
              <a:t>geven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bepaalde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eigenschappen</a:t>
            </a:r>
            <a:r>
              <a:rPr lang="en-GB" sz="1200" kern="1200" dirty="0">
                <a:solidFill>
                  <a:schemeClr val="tx1"/>
                </a:solidFill>
                <a:effectLst/>
                <a:latin typeface="+mn-lt"/>
                <a:ea typeface="+mn-ea"/>
                <a:cs typeface="+mn-cs"/>
              </a:rPr>
              <a:t> door, </a:t>
            </a:r>
            <a:r>
              <a:rPr lang="en-GB" sz="1200" kern="1200" dirty="0" err="1">
                <a:solidFill>
                  <a:schemeClr val="tx1"/>
                </a:solidFill>
                <a:effectLst/>
                <a:latin typeface="+mn-lt"/>
                <a:ea typeface="+mn-ea"/>
                <a:cs typeface="+mn-cs"/>
              </a:rPr>
              <a:t>bijvoorbeeld</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kleur</a:t>
            </a:r>
            <a:r>
              <a:rPr lang="en-GB" sz="1200" kern="1200" dirty="0">
                <a:solidFill>
                  <a:schemeClr val="tx1"/>
                </a:solidFill>
                <a:effectLst/>
                <a:latin typeface="+mn-lt"/>
                <a:ea typeface="+mn-ea"/>
                <a:cs typeface="+mn-cs"/>
              </a:rPr>
              <a:t> van je </a:t>
            </a:r>
            <a:r>
              <a:rPr lang="en-GB" sz="1200" kern="1200" dirty="0" err="1">
                <a:solidFill>
                  <a:schemeClr val="tx1"/>
                </a:solidFill>
                <a:effectLst/>
                <a:latin typeface="+mn-lt"/>
                <a:ea typeface="+mn-ea"/>
                <a:cs typeface="+mn-cs"/>
              </a:rPr>
              <a:t>haar</a:t>
            </a:r>
            <a:r>
              <a:rPr lang="en-GB" sz="1200" kern="1200" dirty="0">
                <a:solidFill>
                  <a:schemeClr val="tx1"/>
                </a:solidFill>
                <a:effectLst/>
                <a:latin typeface="+mn-lt"/>
                <a:ea typeface="+mn-ea"/>
                <a:cs typeface="+mn-cs"/>
              </a:rPr>
              <a:t>, of de </a:t>
            </a:r>
            <a:r>
              <a:rPr lang="en-GB" sz="1200" kern="1200" dirty="0" err="1">
                <a:solidFill>
                  <a:schemeClr val="tx1"/>
                </a:solidFill>
                <a:effectLst/>
                <a:latin typeface="+mn-lt"/>
                <a:ea typeface="+mn-ea"/>
                <a:cs typeface="+mn-cs"/>
              </a:rPr>
              <a:t>vorm</a:t>
            </a:r>
            <a:r>
              <a:rPr lang="en-GB" sz="1200" kern="1200" dirty="0">
                <a:solidFill>
                  <a:schemeClr val="tx1"/>
                </a:solidFill>
                <a:effectLst/>
                <a:latin typeface="+mn-lt"/>
                <a:ea typeface="+mn-ea"/>
                <a:cs typeface="+mn-cs"/>
              </a:rPr>
              <a:t> van je </a:t>
            </a:r>
            <a:r>
              <a:rPr lang="en-GB" sz="1200" kern="1200" dirty="0" err="1">
                <a:solidFill>
                  <a:schemeClr val="tx1"/>
                </a:solidFill>
                <a:effectLst/>
                <a:latin typeface="+mn-lt"/>
                <a:ea typeface="+mn-ea"/>
                <a:cs typeface="+mn-cs"/>
              </a:rPr>
              <a:t>neus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Wat </a:t>
            </a:r>
            <a:r>
              <a:rPr lang="en-GB" sz="1200" kern="1200" dirty="0" err="1">
                <a:solidFill>
                  <a:schemeClr val="tx1"/>
                </a:solidFill>
                <a:effectLst/>
                <a:latin typeface="+mn-lt"/>
                <a:ea typeface="+mn-ea"/>
                <a:cs typeface="+mn-cs"/>
              </a:rPr>
              <a:t>heb</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jij</a:t>
            </a:r>
            <a:r>
              <a:rPr lang="en-GB" sz="1200" kern="1200" dirty="0">
                <a:solidFill>
                  <a:schemeClr val="tx1"/>
                </a:solidFill>
                <a:effectLst/>
                <a:latin typeface="+mn-lt"/>
                <a:ea typeface="+mn-ea"/>
                <a:cs typeface="+mn-cs"/>
              </a:rPr>
              <a:t> van je </a:t>
            </a:r>
            <a:r>
              <a:rPr lang="en-GB" sz="1200" kern="1200" dirty="0" err="1">
                <a:solidFill>
                  <a:schemeClr val="tx1"/>
                </a:solidFill>
                <a:effectLst/>
                <a:latin typeface="+mn-lt"/>
                <a:ea typeface="+mn-ea"/>
                <a:cs typeface="+mn-cs"/>
              </a:rPr>
              <a:t>ouders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meegekregen</a:t>
            </a:r>
            <a:r>
              <a:rPr lang="en-GB" sz="1200" kern="1200" dirty="0">
                <a:solidFill>
                  <a:schemeClr val="tx1"/>
                </a:solidFill>
                <a:effectLst/>
                <a:latin typeface="+mn-lt"/>
                <a:ea typeface="+mn-ea"/>
                <a:cs typeface="+mn-cs"/>
              </a:rPr>
              <a:t>?</a:t>
            </a:r>
          </a:p>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7</a:t>
            </a:fld>
            <a:endParaRPr lang="en-GB"/>
          </a:p>
        </p:txBody>
      </p:sp>
    </p:spTree>
    <p:extLst>
      <p:ext uri="{BB962C8B-B14F-4D97-AF65-F5344CB8AC3E}">
        <p14:creationId xmlns:p14="http://schemas.microsoft.com/office/powerpoint/2010/main" val="270343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1 op de 30 mensen draagt het CF-gen bij zich, het gen </a:t>
            </a:r>
            <a:r>
              <a:rPr lang="en-GB" dirty="0" err="1"/>
              <a:t>dat</a:t>
            </a:r>
            <a:r>
              <a:rPr lang="en-GB" dirty="0"/>
              <a:t> </a:t>
            </a:r>
            <a:r>
              <a:rPr lang="en-GB" dirty="0" err="1"/>
              <a:t>niet</a:t>
            </a:r>
            <a:r>
              <a:rPr lang="en-GB" dirty="0"/>
              <a:t> zo </a:t>
            </a:r>
            <a:r>
              <a:rPr lang="en-GB" dirty="0" err="1"/>
              <a:t>goed</a:t>
            </a:r>
            <a:r>
              <a:rPr lang="en-GB" dirty="0"/>
              <a:t> is in </a:t>
            </a:r>
            <a:r>
              <a:rPr lang="en-GB" dirty="0" err="1"/>
              <a:t>slijm</a:t>
            </a:r>
            <a:r>
              <a:rPr lang="en-GB" dirty="0"/>
              <a:t> </a:t>
            </a:r>
            <a:r>
              <a:rPr lang="en-GB" dirty="0" err="1"/>
              <a:t>maken</a:t>
            </a:r>
            <a:r>
              <a:rPr lang="en-GB" dirty="0"/>
              <a:t>.</a:t>
            </a:r>
            <a:endParaRPr lang="en-NL" dirty="0"/>
          </a:p>
          <a:p>
            <a:r>
              <a:rPr lang="en-GB" dirty="0" err="1"/>
              <a:t>Als</a:t>
            </a:r>
            <a:r>
              <a:rPr lang="en-GB" dirty="0"/>
              <a:t> je maar </a:t>
            </a:r>
            <a:r>
              <a:rPr lang="en-GB" dirty="0" err="1"/>
              <a:t>één</a:t>
            </a:r>
            <a:r>
              <a:rPr lang="en-GB" dirty="0"/>
              <a:t> </a:t>
            </a:r>
            <a:r>
              <a:rPr lang="en-GB" dirty="0" err="1"/>
              <a:t>zo'n</a:t>
            </a:r>
            <a:r>
              <a:rPr lang="en-GB" dirty="0"/>
              <a:t> gen </a:t>
            </a:r>
            <a:r>
              <a:rPr lang="en-GB" dirty="0" err="1"/>
              <a:t>hebt</a:t>
            </a:r>
            <a:r>
              <a:rPr lang="en-GB" dirty="0"/>
              <a:t>, dan </a:t>
            </a:r>
            <a:r>
              <a:rPr lang="en-GB" dirty="0" err="1"/>
              <a:t>heb</a:t>
            </a:r>
            <a:r>
              <a:rPr lang="en-GB" dirty="0"/>
              <a:t> je </a:t>
            </a:r>
            <a:r>
              <a:rPr lang="en-GB" dirty="0" err="1"/>
              <a:t>geen</a:t>
            </a:r>
            <a:r>
              <a:rPr lang="en-GB" dirty="0"/>
              <a:t> CF. Je bent dan </a:t>
            </a:r>
            <a:r>
              <a:rPr lang="en-GB" dirty="0" err="1"/>
              <a:t>wel</a:t>
            </a:r>
            <a:r>
              <a:rPr lang="en-GB" dirty="0"/>
              <a:t> </a:t>
            </a:r>
            <a:r>
              <a:rPr lang="en-GB" dirty="0" err="1"/>
              <a:t>drager</a:t>
            </a:r>
            <a:r>
              <a:rPr lang="en-GB" dirty="0"/>
              <a:t> van </a:t>
            </a:r>
            <a:r>
              <a:rPr lang="en-GB" dirty="0" err="1"/>
              <a:t>dat</a:t>
            </a:r>
            <a:r>
              <a:rPr lang="en-GB" dirty="0"/>
              <a:t> gen. </a:t>
            </a:r>
          </a:p>
          <a:p>
            <a:r>
              <a:rPr lang="en-GB" dirty="0" err="1"/>
              <a:t>Als</a:t>
            </a:r>
            <a:r>
              <a:rPr lang="en-GB" dirty="0"/>
              <a:t> je CF </a:t>
            </a:r>
            <a:r>
              <a:rPr lang="en-GB" dirty="0" err="1"/>
              <a:t>hebt</a:t>
            </a:r>
            <a:r>
              <a:rPr lang="en-GB" dirty="0"/>
              <a:t>, dan </a:t>
            </a:r>
            <a:r>
              <a:rPr lang="en-GB" dirty="0" err="1"/>
              <a:t>heb</a:t>
            </a:r>
            <a:r>
              <a:rPr lang="en-GB" dirty="0"/>
              <a:t> je twee </a:t>
            </a:r>
            <a:r>
              <a:rPr lang="en-GB" dirty="0" err="1"/>
              <a:t>genen</a:t>
            </a:r>
            <a:r>
              <a:rPr lang="en-GB" dirty="0"/>
              <a:t> die er </a:t>
            </a:r>
            <a:r>
              <a:rPr lang="en-GB" dirty="0" err="1"/>
              <a:t>voor</a:t>
            </a:r>
            <a:r>
              <a:rPr lang="en-GB" dirty="0"/>
              <a:t> </a:t>
            </a:r>
            <a:r>
              <a:rPr lang="en-GB" dirty="0" err="1"/>
              <a:t>zorgen</a:t>
            </a:r>
            <a:r>
              <a:rPr lang="en-GB" dirty="0"/>
              <a:t> </a:t>
            </a:r>
            <a:r>
              <a:rPr lang="en-GB" dirty="0" err="1"/>
              <a:t>dat</a:t>
            </a:r>
            <a:r>
              <a:rPr lang="en-GB" dirty="0"/>
              <a:t> de </a:t>
            </a:r>
            <a:r>
              <a:rPr lang="en-GB" dirty="0" err="1"/>
              <a:t>cellen</a:t>
            </a:r>
            <a:r>
              <a:rPr lang="en-GB" dirty="0"/>
              <a:t> </a:t>
            </a:r>
            <a:r>
              <a:rPr lang="en-GB" dirty="0" err="1"/>
              <a:t>niet</a:t>
            </a:r>
            <a:r>
              <a:rPr lang="en-GB" dirty="0"/>
              <a:t> zo </a:t>
            </a:r>
            <a:r>
              <a:rPr lang="en-GB" dirty="0" err="1"/>
              <a:t>goed</a:t>
            </a:r>
            <a:r>
              <a:rPr lang="en-GB" dirty="0"/>
              <a:t> </a:t>
            </a:r>
            <a:r>
              <a:rPr lang="en-GB" dirty="0" err="1"/>
              <a:t>slijm</a:t>
            </a:r>
            <a:r>
              <a:rPr lang="en-GB" dirty="0"/>
              <a:t> </a:t>
            </a:r>
            <a:r>
              <a:rPr lang="en-GB" dirty="0" err="1"/>
              <a:t>kunnen</a:t>
            </a:r>
            <a:r>
              <a:rPr lang="en-GB" dirty="0"/>
              <a:t> </a:t>
            </a:r>
            <a:r>
              <a:rPr lang="en-GB" dirty="0" err="1"/>
              <a:t>maken</a:t>
            </a:r>
            <a:r>
              <a:rPr lang="en-GB" dirty="0"/>
              <a:t>. </a:t>
            </a:r>
            <a:r>
              <a:rPr lang="en-GB" dirty="0" err="1"/>
              <a:t>Eentje</a:t>
            </a:r>
            <a:r>
              <a:rPr lang="en-GB" dirty="0"/>
              <a:t> van je </a:t>
            </a:r>
            <a:r>
              <a:rPr lang="en-GB" dirty="0" err="1"/>
              <a:t>vader</a:t>
            </a:r>
            <a:r>
              <a:rPr lang="en-GB" dirty="0"/>
              <a:t> </a:t>
            </a:r>
            <a:r>
              <a:rPr lang="en-GB" dirty="0" err="1"/>
              <a:t>en</a:t>
            </a:r>
            <a:r>
              <a:rPr lang="en-GB" dirty="0"/>
              <a:t> </a:t>
            </a:r>
            <a:r>
              <a:rPr lang="en-GB" dirty="0" err="1"/>
              <a:t>eentje</a:t>
            </a:r>
            <a:r>
              <a:rPr lang="en-GB" dirty="0"/>
              <a:t> van je </a:t>
            </a:r>
            <a:r>
              <a:rPr lang="en-GB" dirty="0" err="1"/>
              <a:t>moeder</a:t>
            </a:r>
            <a:r>
              <a:rPr lang="en-GB" dirty="0"/>
              <a:t>.</a:t>
            </a:r>
          </a:p>
          <a:p>
            <a:endParaRPr lang="en-NL" dirty="0"/>
          </a:p>
          <a:p>
            <a:r>
              <a:rPr lang="en-NL" dirty="0"/>
              <a:t>Stel dat beide ouders het gen bij zich dragen, maar zelf geen CF hebben, is er een kans van 1 op 4 dat hun kind CF krijgt. Dat werkt zo:</a:t>
            </a:r>
          </a:p>
          <a:p>
            <a:r>
              <a:rPr lang="en-NL" dirty="0"/>
              <a:t>Als het kind van beide ouders het ‘goede gen’ erft is het zelf gezond.</a:t>
            </a:r>
          </a:p>
          <a:p>
            <a:r>
              <a:rPr lang="en-NL" dirty="0"/>
              <a:t>Als het kind van één van de ouders het CF-gen erft, maar van de ander niet, is het wel drager van het CF-gen, maar niet ziek.</a:t>
            </a:r>
          </a:p>
          <a:p>
            <a:r>
              <a:rPr lang="en-NL" dirty="0"/>
              <a:t>Alleen als het van beide ouders het CF-gen erft, heeft het kind zelf CF. </a:t>
            </a:r>
          </a:p>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8</a:t>
            </a:fld>
            <a:endParaRPr lang="en-GB"/>
          </a:p>
        </p:txBody>
      </p:sp>
    </p:spTree>
    <p:extLst>
      <p:ext uri="{BB962C8B-B14F-4D97-AF65-F5344CB8AC3E}">
        <p14:creationId xmlns:p14="http://schemas.microsoft.com/office/powerpoint/2010/main" val="376894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9</a:t>
            </a:fld>
            <a:endParaRPr lang="en-GB"/>
          </a:p>
        </p:txBody>
      </p:sp>
    </p:spTree>
    <p:extLst>
      <p:ext uri="{BB962C8B-B14F-4D97-AF65-F5344CB8AC3E}">
        <p14:creationId xmlns:p14="http://schemas.microsoft.com/office/powerpoint/2010/main" val="2032182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470C21-FDF1-D94F-8BD5-9F6056F7DCC9}"/>
              </a:ext>
            </a:extLst>
          </p:cNvPr>
          <p:cNvSpPr/>
          <p:nvPr userDrawn="1"/>
        </p:nvSpPr>
        <p:spPr>
          <a:xfrm>
            <a:off x="0" y="0"/>
            <a:ext cx="12192000" cy="51524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312B648-EC67-6446-AE8A-5B9BC2D2C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10651">
            <a:off x="9535624" y="5002878"/>
            <a:ext cx="1575755" cy="1126157"/>
          </a:xfrm>
          <a:prstGeom prst="rect">
            <a:avLst/>
          </a:prstGeom>
        </p:spPr>
      </p:pic>
      <p:sp>
        <p:nvSpPr>
          <p:cNvPr id="2" name="Title 1"/>
          <p:cNvSpPr>
            <a:spLocks noGrp="1"/>
          </p:cNvSpPr>
          <p:nvPr>
            <p:ph type="ctrTitle"/>
          </p:nvPr>
        </p:nvSpPr>
        <p:spPr>
          <a:xfrm>
            <a:off x="1524000" y="1186400"/>
            <a:ext cx="9144000" cy="1821605"/>
          </a:xfrm>
        </p:spPr>
        <p:txBody>
          <a:bodyPr anchor="b">
            <a:noAutofit/>
          </a:bodyPr>
          <a:lstStyle>
            <a:lvl1pPr algn="ctr">
              <a:defRPr sz="8000" b="1">
                <a:solidFill>
                  <a:schemeClr val="bg1"/>
                </a:solidFill>
              </a:defRPr>
            </a:lvl1pPr>
          </a:lstStyle>
          <a:p>
            <a:r>
              <a:rPr lang="en-US" dirty="0"/>
              <a:t>Click to edit Master title style</a:t>
            </a:r>
            <a:endParaRPr lang="en-GB" dirty="0"/>
          </a:p>
        </p:txBody>
      </p:sp>
      <p:sp>
        <p:nvSpPr>
          <p:cNvPr id="9" name="Title 1">
            <a:extLst>
              <a:ext uri="{FF2B5EF4-FFF2-40B4-BE49-F238E27FC236}">
                <a16:creationId xmlns:a16="http://schemas.microsoft.com/office/drawing/2014/main" id="{5A2E58B6-67A8-B046-977F-A0B7B4C46990}"/>
              </a:ext>
            </a:extLst>
          </p:cNvPr>
          <p:cNvSpPr txBox="1">
            <a:spLocks/>
          </p:cNvSpPr>
          <p:nvPr userDrawn="1"/>
        </p:nvSpPr>
        <p:spPr>
          <a:xfrm>
            <a:off x="1524000" y="128712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bg1"/>
              </a:solidFill>
            </a:endParaRPr>
          </a:p>
        </p:txBody>
      </p:sp>
      <p:sp>
        <p:nvSpPr>
          <p:cNvPr id="19" name="Text Placeholder 17">
            <a:extLst>
              <a:ext uri="{FF2B5EF4-FFF2-40B4-BE49-F238E27FC236}">
                <a16:creationId xmlns:a16="http://schemas.microsoft.com/office/drawing/2014/main" id="{5D4D949F-7520-7043-A34D-EC7F9902BBBD}"/>
              </a:ext>
            </a:extLst>
          </p:cNvPr>
          <p:cNvSpPr>
            <a:spLocks noGrp="1"/>
          </p:cNvSpPr>
          <p:nvPr>
            <p:ph type="body" sz="quarter" idx="13"/>
          </p:nvPr>
        </p:nvSpPr>
        <p:spPr>
          <a:xfrm>
            <a:off x="1524000" y="3036843"/>
            <a:ext cx="9144000" cy="1398587"/>
          </a:xfrm>
        </p:spPr>
        <p:txBody>
          <a:bodyPr>
            <a:normAutofit/>
          </a:bodyPr>
          <a:lstStyle>
            <a:lvl1pPr marL="0" indent="0" algn="ctr">
              <a:buNone/>
              <a:defRPr sz="5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2940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470C21-FDF1-D94F-8BD5-9F6056F7DCC9}"/>
              </a:ext>
            </a:extLst>
          </p:cNvPr>
          <p:cNvSpPr/>
          <p:nvPr userDrawn="1"/>
        </p:nvSpPr>
        <p:spPr>
          <a:xfrm>
            <a:off x="0" y="0"/>
            <a:ext cx="12192000" cy="579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3BBE622-02E9-9B48-9D72-3A1F19EE5180}"/>
              </a:ext>
            </a:extLst>
          </p:cNvPr>
          <p:cNvSpPr/>
          <p:nvPr userDrawn="1"/>
        </p:nvSpPr>
        <p:spPr>
          <a:xfrm>
            <a:off x="0" y="4769708"/>
            <a:ext cx="12192000" cy="1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312B648-EC67-6446-AE8A-5B9BC2D2C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103980">
            <a:off x="7451754" y="4286910"/>
            <a:ext cx="2514786" cy="1797262"/>
          </a:xfrm>
          <a:prstGeom prst="rect">
            <a:avLst/>
          </a:prstGeom>
        </p:spPr>
      </p:pic>
      <p:sp>
        <p:nvSpPr>
          <p:cNvPr id="9" name="Title 1">
            <a:extLst>
              <a:ext uri="{FF2B5EF4-FFF2-40B4-BE49-F238E27FC236}">
                <a16:creationId xmlns:a16="http://schemas.microsoft.com/office/drawing/2014/main" id="{5A2E58B6-67A8-B046-977F-A0B7B4C46990}"/>
              </a:ext>
            </a:extLst>
          </p:cNvPr>
          <p:cNvSpPr txBox="1">
            <a:spLocks/>
          </p:cNvSpPr>
          <p:nvPr userDrawn="1"/>
        </p:nvSpPr>
        <p:spPr>
          <a:xfrm>
            <a:off x="1524000" y="128712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bg1"/>
              </a:solidFill>
            </a:endParaRPr>
          </a:p>
        </p:txBody>
      </p:sp>
      <p:sp>
        <p:nvSpPr>
          <p:cNvPr id="19" name="Text Placeholder 17">
            <a:extLst>
              <a:ext uri="{FF2B5EF4-FFF2-40B4-BE49-F238E27FC236}">
                <a16:creationId xmlns:a16="http://schemas.microsoft.com/office/drawing/2014/main" id="{5D4D949F-7520-7043-A34D-EC7F9902BBBD}"/>
              </a:ext>
            </a:extLst>
          </p:cNvPr>
          <p:cNvSpPr>
            <a:spLocks noGrp="1"/>
          </p:cNvSpPr>
          <p:nvPr>
            <p:ph type="body" sz="quarter" idx="13"/>
          </p:nvPr>
        </p:nvSpPr>
        <p:spPr>
          <a:xfrm>
            <a:off x="1524000" y="1941424"/>
            <a:ext cx="9144000" cy="1398587"/>
          </a:xfrm>
        </p:spPr>
        <p:txBody>
          <a:bodyPr anchor="ctr">
            <a:normAutofit/>
          </a:bodyPr>
          <a:lstStyle>
            <a:lvl1pPr marL="0" indent="0" algn="ctr">
              <a:buNone/>
              <a:defRPr sz="5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3187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
        <p:nvSpPr>
          <p:cNvPr id="10" name="Rounded Rectangle 9">
            <a:extLst>
              <a:ext uri="{FF2B5EF4-FFF2-40B4-BE49-F238E27FC236}">
                <a16:creationId xmlns:a16="http://schemas.microsoft.com/office/drawing/2014/main" id="{A5DC99E1-4F8B-7142-9185-DF1438926F9B}"/>
              </a:ext>
            </a:extLst>
          </p:cNvPr>
          <p:cNvSpPr/>
          <p:nvPr userDrawn="1"/>
        </p:nvSpPr>
        <p:spPr>
          <a:xfrm>
            <a:off x="2512541" y="1787612"/>
            <a:ext cx="7405816" cy="78259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11" name="Rounded Rectangle 10">
            <a:extLst>
              <a:ext uri="{FF2B5EF4-FFF2-40B4-BE49-F238E27FC236}">
                <a16:creationId xmlns:a16="http://schemas.microsoft.com/office/drawing/2014/main" id="{90774E94-0501-F74E-A189-76AB15A08756}"/>
              </a:ext>
            </a:extLst>
          </p:cNvPr>
          <p:cNvSpPr/>
          <p:nvPr userDrawn="1"/>
        </p:nvSpPr>
        <p:spPr>
          <a:xfrm>
            <a:off x="2512541" y="2753044"/>
            <a:ext cx="7405816" cy="7825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12" name="Rounded Rectangle 11">
            <a:extLst>
              <a:ext uri="{FF2B5EF4-FFF2-40B4-BE49-F238E27FC236}">
                <a16:creationId xmlns:a16="http://schemas.microsoft.com/office/drawing/2014/main" id="{A4F3D7BA-CF93-BE42-8F87-217A1439281E}"/>
              </a:ext>
            </a:extLst>
          </p:cNvPr>
          <p:cNvSpPr/>
          <p:nvPr userDrawn="1"/>
        </p:nvSpPr>
        <p:spPr>
          <a:xfrm>
            <a:off x="2512541" y="3726714"/>
            <a:ext cx="7405816" cy="7825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13" name="Rounded Rectangle 12">
            <a:extLst>
              <a:ext uri="{FF2B5EF4-FFF2-40B4-BE49-F238E27FC236}">
                <a16:creationId xmlns:a16="http://schemas.microsoft.com/office/drawing/2014/main" id="{EA8ACCA8-03A3-0948-80A4-5DBA2A11E4F6}"/>
              </a:ext>
            </a:extLst>
          </p:cNvPr>
          <p:cNvSpPr/>
          <p:nvPr userDrawn="1"/>
        </p:nvSpPr>
        <p:spPr>
          <a:xfrm>
            <a:off x="2512541" y="4700384"/>
            <a:ext cx="7405816" cy="78259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21" name="Text Placeholder 20">
            <a:extLst>
              <a:ext uri="{FF2B5EF4-FFF2-40B4-BE49-F238E27FC236}">
                <a16:creationId xmlns:a16="http://schemas.microsoft.com/office/drawing/2014/main" id="{007E8F65-BAB8-1149-B115-ACB603218E3A}"/>
              </a:ext>
            </a:extLst>
          </p:cNvPr>
          <p:cNvSpPr>
            <a:spLocks noGrp="1"/>
          </p:cNvSpPr>
          <p:nvPr>
            <p:ph type="body" sz="quarter" idx="13"/>
          </p:nvPr>
        </p:nvSpPr>
        <p:spPr>
          <a:xfrm>
            <a:off x="2835657" y="1787525"/>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2" name="Text Placeholder 20">
            <a:extLst>
              <a:ext uri="{FF2B5EF4-FFF2-40B4-BE49-F238E27FC236}">
                <a16:creationId xmlns:a16="http://schemas.microsoft.com/office/drawing/2014/main" id="{B705BECC-E502-144F-8CBA-D272845EAB93}"/>
              </a:ext>
            </a:extLst>
          </p:cNvPr>
          <p:cNvSpPr>
            <a:spLocks noGrp="1"/>
          </p:cNvSpPr>
          <p:nvPr>
            <p:ph type="body" sz="quarter" idx="14"/>
          </p:nvPr>
        </p:nvSpPr>
        <p:spPr>
          <a:xfrm>
            <a:off x="2835657" y="2747645"/>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3" name="Text Placeholder 20">
            <a:extLst>
              <a:ext uri="{FF2B5EF4-FFF2-40B4-BE49-F238E27FC236}">
                <a16:creationId xmlns:a16="http://schemas.microsoft.com/office/drawing/2014/main" id="{1DE1FEAC-D24F-A140-A9AB-497FDC9A2647}"/>
              </a:ext>
            </a:extLst>
          </p:cNvPr>
          <p:cNvSpPr>
            <a:spLocks noGrp="1"/>
          </p:cNvSpPr>
          <p:nvPr>
            <p:ph type="body" sz="quarter" idx="15"/>
          </p:nvPr>
        </p:nvSpPr>
        <p:spPr>
          <a:xfrm>
            <a:off x="2835657" y="3726053"/>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4" name="Text Placeholder 20">
            <a:extLst>
              <a:ext uri="{FF2B5EF4-FFF2-40B4-BE49-F238E27FC236}">
                <a16:creationId xmlns:a16="http://schemas.microsoft.com/office/drawing/2014/main" id="{ABA1E25B-49E4-854E-A0C7-68477735AB9B}"/>
              </a:ext>
            </a:extLst>
          </p:cNvPr>
          <p:cNvSpPr>
            <a:spLocks noGrp="1"/>
          </p:cNvSpPr>
          <p:nvPr>
            <p:ph type="body" sz="quarter" idx="16"/>
          </p:nvPr>
        </p:nvSpPr>
        <p:spPr>
          <a:xfrm>
            <a:off x="2835657" y="4704461"/>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030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F20D5072-0AFF-5C40-8F97-16BE885B495A}"/>
              </a:ext>
            </a:extLst>
          </p:cNvPr>
          <p:cNvSpPr>
            <a:spLocks noGrp="1"/>
          </p:cNvSpPr>
          <p:nvPr>
            <p:ph type="body" sz="quarter" idx="10"/>
          </p:nvPr>
        </p:nvSpPr>
        <p:spPr>
          <a:xfrm>
            <a:off x="838201" y="1725613"/>
            <a:ext cx="5244548" cy="3896254"/>
          </a:xfrm>
        </p:spPr>
        <p:txBody>
          <a:bodyPr/>
          <a:lstStyle>
            <a:lvl1pPr marL="0" indent="0">
              <a:spcAft>
                <a:spcPts val="1200"/>
              </a:spcAft>
              <a:buNone/>
              <a:defRPr sz="2800" b="0">
                <a:solidFill>
                  <a:schemeClr val="accent2"/>
                </a:solidFill>
              </a:defRPr>
            </a:lvl1pPr>
            <a:lvl2pPr marL="349250" indent="-342900">
              <a:spcAft>
                <a:spcPts val="1200"/>
              </a:spcAft>
              <a:buFont typeface="Arial" panose="020B0604020202020204" pitchFamily="34" charset="0"/>
              <a:buChar char="•"/>
              <a:tabLst/>
              <a:defRPr b="0">
                <a:solidFill>
                  <a:schemeClr val="accent2"/>
                </a:solidFill>
              </a:defRPr>
            </a:lvl2pPr>
            <a:lvl3pPr marL="6350" indent="0">
              <a:spcAft>
                <a:spcPts val="600"/>
              </a:spcAft>
              <a:buNone/>
              <a:tabLst/>
              <a:defRPr>
                <a:solidFill>
                  <a:schemeClr val="accent2"/>
                </a:solidFill>
              </a:defRPr>
            </a:lvl3pPr>
            <a:lvl4pPr marL="488950" indent="-230188">
              <a:spcAft>
                <a:spcPts val="600"/>
              </a:spcAft>
              <a:tabLst/>
              <a:defRPr>
                <a:solidFill>
                  <a:schemeClr val="accent2"/>
                </a:solidFill>
              </a:defRPr>
            </a:lvl4pPr>
            <a:lvl5pPr marL="757238" indent="-230188">
              <a:spcAft>
                <a:spcPts val="600"/>
              </a:spcAft>
              <a:tabLst/>
              <a:defRPr>
                <a:solidFill>
                  <a:schemeClr val="accent2"/>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844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362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6915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6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1647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4759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1EC67-D66F-0D41-8B7A-135813FEDA54}" type="datetimeFigureOut">
              <a:rPr lang="en-GB" smtClean="0"/>
              <a:t>24/11/2021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E6A8B-CB58-144A-80F1-296D9E22A760}" type="slidenum">
              <a:rPr lang="en-GB" smtClean="0"/>
              <a:t>‹nr.›</a:t>
            </a:fld>
            <a:endParaRPr lang="en-GB"/>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08BAB4B-9975-8C48-99F1-CC8F4449B2F2}"/>
              </a:ext>
            </a:extLst>
          </p:cNvPr>
          <p:cNvSpPr>
            <a:spLocks noGrp="1"/>
          </p:cNvSpPr>
          <p:nvPr>
            <p:ph type="ctrTitle"/>
          </p:nvPr>
        </p:nvSpPr>
        <p:spPr/>
        <p:txBody>
          <a:bodyPr/>
          <a:lstStyle/>
          <a:p>
            <a:r>
              <a:rPr lang="en-GB" sz="6000" dirty="0" err="1"/>
              <a:t>Taaislijmziekte</a:t>
            </a:r>
            <a:endParaRPr lang="en-GB" sz="6000" dirty="0"/>
          </a:p>
        </p:txBody>
      </p:sp>
      <p:grpSp>
        <p:nvGrpSpPr>
          <p:cNvPr id="5" name="Group 4">
            <a:extLst>
              <a:ext uri="{FF2B5EF4-FFF2-40B4-BE49-F238E27FC236}">
                <a16:creationId xmlns:a16="http://schemas.microsoft.com/office/drawing/2014/main" id="{F2DC8B80-FBA0-E848-9C57-65D83DF8E27A}"/>
              </a:ext>
            </a:extLst>
          </p:cNvPr>
          <p:cNvGrpSpPr/>
          <p:nvPr/>
        </p:nvGrpSpPr>
        <p:grpSpPr>
          <a:xfrm>
            <a:off x="3579053" y="4058787"/>
            <a:ext cx="5915892" cy="2529388"/>
            <a:chOff x="6580909" y="51197"/>
            <a:chExt cx="5915892" cy="2529388"/>
          </a:xfrm>
        </p:grpSpPr>
        <p:grpSp>
          <p:nvGrpSpPr>
            <p:cNvPr id="6" name="Group 5">
              <a:extLst>
                <a:ext uri="{FF2B5EF4-FFF2-40B4-BE49-F238E27FC236}">
                  <a16:creationId xmlns:a16="http://schemas.microsoft.com/office/drawing/2014/main" id="{95804951-3131-DC46-9965-75B3210DDDA2}"/>
                </a:ext>
              </a:extLst>
            </p:cNvPr>
            <p:cNvGrpSpPr/>
            <p:nvPr/>
          </p:nvGrpSpPr>
          <p:grpSpPr>
            <a:xfrm rot="-240000">
              <a:off x="6580909" y="51197"/>
              <a:ext cx="5749440" cy="2529388"/>
              <a:chOff x="3822356" y="4604952"/>
              <a:chExt cx="5749440" cy="2529388"/>
            </a:xfrm>
            <a:effectLst>
              <a:outerShdw blurRad="50800" dist="38100" dir="2700000" algn="tl" rotWithShape="0">
                <a:prstClr val="black">
                  <a:alpha val="40000"/>
                </a:prstClr>
              </a:outerShdw>
            </a:effectLst>
          </p:grpSpPr>
          <p:sp>
            <p:nvSpPr>
              <p:cNvPr id="7" name="Folded Corner 6">
                <a:extLst>
                  <a:ext uri="{FF2B5EF4-FFF2-40B4-BE49-F238E27FC236}">
                    <a16:creationId xmlns:a16="http://schemas.microsoft.com/office/drawing/2014/main" id="{F3F9F550-7840-AA49-B91C-1565FF15610A}"/>
                  </a:ext>
                </a:extLst>
              </p:cNvPr>
              <p:cNvSpPr/>
              <p:nvPr/>
            </p:nvSpPr>
            <p:spPr>
              <a:xfrm>
                <a:off x="3822356" y="4604952"/>
                <a:ext cx="5749440" cy="2529388"/>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E6DA979-2644-0644-9451-F9B74B1236CA}"/>
                  </a:ext>
                </a:extLst>
              </p:cNvPr>
              <p:cNvSpPr txBox="1"/>
              <p:nvPr/>
            </p:nvSpPr>
            <p:spPr>
              <a:xfrm>
                <a:off x="5232112" y="4778929"/>
                <a:ext cx="4019750" cy="1754326"/>
              </a:xfrm>
              <a:prstGeom prst="rect">
                <a:avLst/>
              </a:prstGeom>
              <a:noFill/>
            </p:spPr>
            <p:txBody>
              <a:bodyPr wrap="square" rtlCol="0">
                <a:spAutoFit/>
              </a:bodyPr>
              <a:lstStyle/>
              <a:p>
                <a:r>
                  <a:rPr lang="nl-NL" dirty="0">
                    <a:solidFill>
                      <a:schemeClr val="bg1"/>
                    </a:solidFill>
                  </a:rPr>
                  <a:t>Gebruik deze presentatie om je klas uit te leggen wat taaislijmziekte is. </a:t>
                </a:r>
              </a:p>
              <a:p>
                <a:r>
                  <a:rPr lang="nl-NL" dirty="0">
                    <a:solidFill>
                      <a:schemeClr val="bg1"/>
                    </a:solidFill>
                  </a:rPr>
                  <a:t>De toelichting per onderdeel staat in het </a:t>
                </a:r>
                <a:r>
                  <a:rPr lang="nl-NL" dirty="0" err="1">
                    <a:solidFill>
                      <a:schemeClr val="bg1"/>
                    </a:solidFill>
                  </a:rPr>
                  <a:t>notitievak</a:t>
                </a:r>
                <a:r>
                  <a:rPr lang="nl-NL" dirty="0">
                    <a:solidFill>
                      <a:schemeClr val="bg1"/>
                    </a:solidFill>
                  </a:rPr>
                  <a:t> onder de betreffende slide. Pas de inhoud en lengte gerust aan naar het niveau van je klas. </a:t>
                </a:r>
              </a:p>
            </p:txBody>
          </p:sp>
          <p:pic>
            <p:nvPicPr>
              <p:cNvPr id="9" name="Picture 8">
                <a:extLst>
                  <a:ext uri="{FF2B5EF4-FFF2-40B4-BE49-F238E27FC236}">
                    <a16:creationId xmlns:a16="http://schemas.microsoft.com/office/drawing/2014/main" id="{BB59264A-73BA-0640-ACDE-5C92FA76A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082" y="4869380"/>
                <a:ext cx="992953" cy="555035"/>
              </a:xfrm>
              <a:prstGeom prst="rect">
                <a:avLst/>
              </a:prstGeom>
            </p:spPr>
          </p:pic>
        </p:grpSp>
        <p:sp>
          <p:nvSpPr>
            <p:cNvPr id="3" name="Rectangle 2">
              <a:extLst>
                <a:ext uri="{FF2B5EF4-FFF2-40B4-BE49-F238E27FC236}">
                  <a16:creationId xmlns:a16="http://schemas.microsoft.com/office/drawing/2014/main" id="{E85FCF9B-5186-7846-B9D8-C70EEABBBBF7}"/>
                </a:ext>
              </a:extLst>
            </p:cNvPr>
            <p:cNvSpPr/>
            <p:nvPr/>
          </p:nvSpPr>
          <p:spPr>
            <a:xfrm rot="21321180">
              <a:off x="6970342" y="1995746"/>
              <a:ext cx="5526459" cy="369332"/>
            </a:xfrm>
            <a:prstGeom prst="rect">
              <a:avLst/>
            </a:prstGeom>
          </p:spPr>
          <p:txBody>
            <a:bodyPr wrap="square">
              <a:spAutoFit/>
            </a:bodyPr>
            <a:lstStyle/>
            <a:p>
              <a:pPr lvl="0"/>
              <a:r>
                <a:rPr lang="nl-NL" i="1" dirty="0">
                  <a:solidFill>
                    <a:schemeClr val="accent6">
                      <a:lumMod val="75000"/>
                    </a:schemeClr>
                  </a:solidFill>
                </a:rPr>
                <a:t>verwijder dit rode vlak vóór je de presentatie geeft  :-)</a:t>
              </a:r>
            </a:p>
          </p:txBody>
        </p:sp>
      </p:grpSp>
      <p:pic>
        <p:nvPicPr>
          <p:cNvPr id="12" name="Picture 11">
            <a:extLst>
              <a:ext uri="{FF2B5EF4-FFF2-40B4-BE49-F238E27FC236}">
                <a16:creationId xmlns:a16="http://schemas.microsoft.com/office/drawing/2014/main" id="{94F39D39-CBCE-2B4D-9EC9-9E9870DB4A35}"/>
              </a:ext>
            </a:extLst>
          </p:cNvPr>
          <p:cNvPicPr>
            <a:picLocks noChangeAspect="1"/>
          </p:cNvPicPr>
          <p:nvPr/>
        </p:nvPicPr>
        <p:blipFill>
          <a:blip r:embed="rId4"/>
          <a:srcRect/>
          <a:stretch/>
        </p:blipFill>
        <p:spPr>
          <a:xfrm>
            <a:off x="1069616" y="2916763"/>
            <a:ext cx="2267503" cy="3279158"/>
          </a:xfrm>
          <a:prstGeom prst="rect">
            <a:avLst/>
          </a:prstGeom>
        </p:spPr>
      </p:pic>
    </p:spTree>
    <p:extLst>
      <p:ext uri="{BB962C8B-B14F-4D97-AF65-F5344CB8AC3E}">
        <p14:creationId xmlns:p14="http://schemas.microsoft.com/office/powerpoint/2010/main" val="2096083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AE8A-8ED0-BB4E-89AF-887DA3751D77}"/>
              </a:ext>
            </a:extLst>
          </p:cNvPr>
          <p:cNvSpPr>
            <a:spLocks noGrp="1"/>
          </p:cNvSpPr>
          <p:nvPr>
            <p:ph type="title"/>
          </p:nvPr>
        </p:nvSpPr>
        <p:spPr/>
        <p:txBody>
          <a:bodyPr/>
          <a:lstStyle/>
          <a:p>
            <a:r>
              <a:rPr lang="en-NL" dirty="0"/>
              <a:t>Hoe kom je erachter dat iemand CF heeft?</a:t>
            </a:r>
          </a:p>
        </p:txBody>
      </p:sp>
      <p:sp>
        <p:nvSpPr>
          <p:cNvPr id="3" name="Text Placeholder 2">
            <a:extLst>
              <a:ext uri="{FF2B5EF4-FFF2-40B4-BE49-F238E27FC236}">
                <a16:creationId xmlns:a16="http://schemas.microsoft.com/office/drawing/2014/main" id="{12B756CB-5F26-8247-823A-C750D26628DD}"/>
              </a:ext>
            </a:extLst>
          </p:cNvPr>
          <p:cNvSpPr>
            <a:spLocks noGrp="1"/>
          </p:cNvSpPr>
          <p:nvPr>
            <p:ph type="body" sz="quarter" idx="10"/>
          </p:nvPr>
        </p:nvSpPr>
        <p:spPr/>
        <p:txBody>
          <a:bodyPr>
            <a:noAutofit/>
          </a:bodyPr>
          <a:lstStyle/>
          <a:p>
            <a:r>
              <a:rPr lang="en-NL" b="1" dirty="0"/>
              <a:t>Hielprik: </a:t>
            </a:r>
            <a:r>
              <a:rPr lang="en-NL" dirty="0"/>
              <a:t>Standaard controle bij jonge baby’s.</a:t>
            </a:r>
          </a:p>
          <a:p>
            <a:r>
              <a:rPr lang="en-NL" b="1" dirty="0"/>
              <a:t>Zweettest</a:t>
            </a:r>
            <a:r>
              <a:rPr lang="en-NL" dirty="0"/>
              <a:t>: </a:t>
            </a:r>
            <a:r>
              <a:rPr lang="en-GB" dirty="0"/>
              <a:t>Het </a:t>
            </a:r>
            <a:r>
              <a:rPr lang="en-GB" dirty="0" err="1"/>
              <a:t>zweet</a:t>
            </a:r>
            <a:r>
              <a:rPr lang="en-GB" dirty="0"/>
              <a:t> van </a:t>
            </a:r>
            <a:r>
              <a:rPr lang="en-GB" dirty="0" err="1"/>
              <a:t>kinderen</a:t>
            </a:r>
            <a:r>
              <a:rPr lang="en-GB" dirty="0"/>
              <a:t> met CF </a:t>
            </a:r>
            <a:r>
              <a:rPr lang="en-GB" dirty="0" err="1"/>
              <a:t>bevat</a:t>
            </a:r>
            <a:r>
              <a:rPr lang="en-GB" dirty="0"/>
              <a:t> 2 tot 5 </a:t>
            </a:r>
            <a:r>
              <a:rPr lang="en-GB" dirty="0" err="1"/>
              <a:t>keer</a:t>
            </a:r>
            <a:r>
              <a:rPr lang="en-GB" dirty="0"/>
              <a:t> </a:t>
            </a:r>
            <a:r>
              <a:rPr lang="en-GB" dirty="0" err="1"/>
              <a:t>zoveel</a:t>
            </a:r>
            <a:r>
              <a:rPr lang="en-GB" dirty="0"/>
              <a:t> </a:t>
            </a:r>
            <a:r>
              <a:rPr lang="en-GB" dirty="0" err="1"/>
              <a:t>zout</a:t>
            </a:r>
            <a:r>
              <a:rPr lang="en-GB" dirty="0"/>
              <a:t> </a:t>
            </a:r>
            <a:r>
              <a:rPr lang="en-GB" dirty="0" err="1"/>
              <a:t>als</a:t>
            </a:r>
            <a:r>
              <a:rPr lang="en-GB" dirty="0"/>
              <a:t> het </a:t>
            </a:r>
            <a:r>
              <a:rPr lang="en-GB" dirty="0" err="1"/>
              <a:t>zweet</a:t>
            </a:r>
            <a:r>
              <a:rPr lang="en-GB" dirty="0"/>
              <a:t> van </a:t>
            </a:r>
            <a:r>
              <a:rPr lang="en-GB" dirty="0" err="1"/>
              <a:t>kinderen</a:t>
            </a:r>
            <a:r>
              <a:rPr lang="en-GB" dirty="0"/>
              <a:t> </a:t>
            </a:r>
            <a:r>
              <a:rPr lang="en-GB" dirty="0" err="1"/>
              <a:t>zonder</a:t>
            </a:r>
            <a:r>
              <a:rPr lang="en-GB" dirty="0"/>
              <a:t> CF.</a:t>
            </a:r>
          </a:p>
          <a:p>
            <a:r>
              <a:rPr lang="en-GB" b="1" dirty="0"/>
              <a:t>DNA-test</a:t>
            </a:r>
            <a:r>
              <a:rPr lang="en-GB" dirty="0"/>
              <a:t>: </a:t>
            </a:r>
            <a:r>
              <a:rPr lang="en-NL" dirty="0"/>
              <a:t>Zo blijkt of er 1, 2 of geen foutjes in het CF-gen zitten.</a:t>
            </a:r>
            <a:endParaRPr lang="en-GB" dirty="0"/>
          </a:p>
        </p:txBody>
      </p:sp>
      <p:pic>
        <p:nvPicPr>
          <p:cNvPr id="6" name="Picture 5">
            <a:extLst>
              <a:ext uri="{FF2B5EF4-FFF2-40B4-BE49-F238E27FC236}">
                <a16:creationId xmlns:a16="http://schemas.microsoft.com/office/drawing/2014/main" id="{8BA72D2E-E81D-8242-AA2F-578F84E16E1E}"/>
              </a:ext>
            </a:extLst>
          </p:cNvPr>
          <p:cNvPicPr>
            <a:picLocks noChangeAspect="1"/>
          </p:cNvPicPr>
          <p:nvPr/>
        </p:nvPicPr>
        <p:blipFill rotWithShape="1">
          <a:blip r:embed="rId3"/>
          <a:srcRect l="4750" r="6791"/>
          <a:stretch/>
        </p:blipFill>
        <p:spPr>
          <a:xfrm>
            <a:off x="6430593" y="1441417"/>
            <a:ext cx="5761407" cy="4355084"/>
          </a:xfrm>
          <a:prstGeom prst="rect">
            <a:avLst/>
          </a:prstGeom>
        </p:spPr>
      </p:pic>
    </p:spTree>
    <p:extLst>
      <p:ext uri="{BB962C8B-B14F-4D97-AF65-F5344CB8AC3E}">
        <p14:creationId xmlns:p14="http://schemas.microsoft.com/office/powerpoint/2010/main" val="199015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50E8-3291-3647-BD03-AFBF32C212A6}"/>
              </a:ext>
            </a:extLst>
          </p:cNvPr>
          <p:cNvSpPr>
            <a:spLocks noGrp="1"/>
          </p:cNvSpPr>
          <p:nvPr>
            <p:ph type="title"/>
          </p:nvPr>
        </p:nvSpPr>
        <p:spPr/>
        <p:txBody>
          <a:bodyPr>
            <a:normAutofit/>
          </a:bodyPr>
          <a:lstStyle/>
          <a:p>
            <a:r>
              <a:rPr lang="en-NL" dirty="0"/>
              <a:t>Leven met taaislijmziekte</a:t>
            </a:r>
          </a:p>
        </p:txBody>
      </p:sp>
      <p:pic>
        <p:nvPicPr>
          <p:cNvPr id="4" name="Picture 3" descr="A picture containing computer, clock&#10;&#10;Description automatically generated">
            <a:extLst>
              <a:ext uri="{FF2B5EF4-FFF2-40B4-BE49-F238E27FC236}">
                <a16:creationId xmlns:a16="http://schemas.microsoft.com/office/drawing/2014/main" id="{B5FBF3C2-1171-764A-A251-DC51BFFDA046}"/>
              </a:ext>
            </a:extLst>
          </p:cNvPr>
          <p:cNvPicPr>
            <a:picLocks noChangeAspect="1"/>
          </p:cNvPicPr>
          <p:nvPr/>
        </p:nvPicPr>
        <p:blipFill>
          <a:blip r:embed="rId3"/>
          <a:stretch>
            <a:fillRect/>
          </a:stretch>
        </p:blipFill>
        <p:spPr>
          <a:xfrm>
            <a:off x="8068004" y="4051469"/>
            <a:ext cx="3386096" cy="2205564"/>
          </a:xfrm>
          <a:prstGeom prst="rect">
            <a:avLst/>
          </a:prstGeom>
        </p:spPr>
      </p:pic>
      <p:sp>
        <p:nvSpPr>
          <p:cNvPr id="5" name="TextBox 4">
            <a:extLst>
              <a:ext uri="{FF2B5EF4-FFF2-40B4-BE49-F238E27FC236}">
                <a16:creationId xmlns:a16="http://schemas.microsoft.com/office/drawing/2014/main" id="{2CC2DA5F-8204-284A-846B-CA0677E5C231}"/>
              </a:ext>
            </a:extLst>
          </p:cNvPr>
          <p:cNvSpPr txBox="1"/>
          <p:nvPr/>
        </p:nvSpPr>
        <p:spPr>
          <a:xfrm>
            <a:off x="8068004" y="3323922"/>
            <a:ext cx="3478522" cy="461665"/>
          </a:xfrm>
          <a:prstGeom prst="rect">
            <a:avLst/>
          </a:prstGeom>
          <a:noFill/>
        </p:spPr>
        <p:txBody>
          <a:bodyPr wrap="square" rtlCol="0">
            <a:spAutoFit/>
          </a:bodyPr>
          <a:lstStyle/>
          <a:p>
            <a:pPr algn="ctr"/>
            <a:r>
              <a:rPr lang="nl-NL" sz="2400" b="1" dirty="0">
                <a:solidFill>
                  <a:schemeClr val="accent2"/>
                </a:solidFill>
              </a:rPr>
              <a:t>Opletten met bacteriën</a:t>
            </a:r>
          </a:p>
        </p:txBody>
      </p:sp>
      <p:pic>
        <p:nvPicPr>
          <p:cNvPr id="6" name="Picture 5" descr="Icon&#10;&#10;Description automatically generated">
            <a:extLst>
              <a:ext uri="{FF2B5EF4-FFF2-40B4-BE49-F238E27FC236}">
                <a16:creationId xmlns:a16="http://schemas.microsoft.com/office/drawing/2014/main" id="{A7499104-7530-A84F-AC25-923B9647A230}"/>
              </a:ext>
            </a:extLst>
          </p:cNvPr>
          <p:cNvPicPr>
            <a:picLocks noChangeAspect="1"/>
          </p:cNvPicPr>
          <p:nvPr/>
        </p:nvPicPr>
        <p:blipFill>
          <a:blip r:embed="rId4"/>
          <a:stretch>
            <a:fillRect/>
          </a:stretch>
        </p:blipFill>
        <p:spPr>
          <a:xfrm>
            <a:off x="4493637" y="1890413"/>
            <a:ext cx="2916975" cy="1076185"/>
          </a:xfrm>
          <a:prstGeom prst="rect">
            <a:avLst/>
          </a:prstGeom>
        </p:spPr>
      </p:pic>
      <p:sp>
        <p:nvSpPr>
          <p:cNvPr id="8" name="TextBox 7">
            <a:extLst>
              <a:ext uri="{FF2B5EF4-FFF2-40B4-BE49-F238E27FC236}">
                <a16:creationId xmlns:a16="http://schemas.microsoft.com/office/drawing/2014/main" id="{22417202-E876-0241-8F71-FDDA846773FE}"/>
              </a:ext>
            </a:extLst>
          </p:cNvPr>
          <p:cNvSpPr txBox="1"/>
          <p:nvPr/>
        </p:nvSpPr>
        <p:spPr>
          <a:xfrm>
            <a:off x="622810" y="2908424"/>
            <a:ext cx="2088095" cy="830997"/>
          </a:xfrm>
          <a:prstGeom prst="rect">
            <a:avLst/>
          </a:prstGeom>
          <a:noFill/>
        </p:spPr>
        <p:txBody>
          <a:bodyPr wrap="square" rtlCol="0">
            <a:spAutoFit/>
          </a:bodyPr>
          <a:lstStyle/>
          <a:p>
            <a:pPr algn="ctr"/>
            <a:r>
              <a:rPr lang="nl-NL" sz="2400" b="1" dirty="0">
                <a:solidFill>
                  <a:schemeClr val="accent2"/>
                </a:solidFill>
              </a:rPr>
              <a:t>Vaker op adem komen</a:t>
            </a:r>
          </a:p>
        </p:txBody>
      </p:sp>
      <p:pic>
        <p:nvPicPr>
          <p:cNvPr id="9" name="Picture 8" descr="A picture containing lamp, stool, table&#10;&#10;Description automatically generated">
            <a:extLst>
              <a:ext uri="{FF2B5EF4-FFF2-40B4-BE49-F238E27FC236}">
                <a16:creationId xmlns:a16="http://schemas.microsoft.com/office/drawing/2014/main" id="{9DAEB1D3-AD49-174F-9634-EA3400FD02B9}"/>
              </a:ext>
            </a:extLst>
          </p:cNvPr>
          <p:cNvPicPr>
            <a:picLocks noChangeAspect="1"/>
          </p:cNvPicPr>
          <p:nvPr/>
        </p:nvPicPr>
        <p:blipFill>
          <a:blip r:embed="rId5"/>
          <a:stretch>
            <a:fillRect/>
          </a:stretch>
        </p:blipFill>
        <p:spPr>
          <a:xfrm>
            <a:off x="622810" y="4101376"/>
            <a:ext cx="2274100" cy="2155657"/>
          </a:xfrm>
          <a:prstGeom prst="rect">
            <a:avLst/>
          </a:prstGeom>
        </p:spPr>
      </p:pic>
      <p:pic>
        <p:nvPicPr>
          <p:cNvPr id="10" name="Picture 9" descr="A picture containing computer&#10;&#10;Description automatically generated">
            <a:extLst>
              <a:ext uri="{FF2B5EF4-FFF2-40B4-BE49-F238E27FC236}">
                <a16:creationId xmlns:a16="http://schemas.microsoft.com/office/drawing/2014/main" id="{324CCDE1-4EF6-8147-A1E5-BB3911A373CD}"/>
              </a:ext>
            </a:extLst>
          </p:cNvPr>
          <p:cNvPicPr>
            <a:picLocks noChangeAspect="1"/>
          </p:cNvPicPr>
          <p:nvPr/>
        </p:nvPicPr>
        <p:blipFill>
          <a:blip r:embed="rId6"/>
          <a:stretch>
            <a:fillRect/>
          </a:stretch>
        </p:blipFill>
        <p:spPr>
          <a:xfrm>
            <a:off x="3354759" y="4037861"/>
            <a:ext cx="4177223" cy="2282686"/>
          </a:xfrm>
          <a:prstGeom prst="rect">
            <a:avLst/>
          </a:prstGeom>
        </p:spPr>
      </p:pic>
      <p:sp>
        <p:nvSpPr>
          <p:cNvPr id="11" name="TextBox 10">
            <a:extLst>
              <a:ext uri="{FF2B5EF4-FFF2-40B4-BE49-F238E27FC236}">
                <a16:creationId xmlns:a16="http://schemas.microsoft.com/office/drawing/2014/main" id="{2F44CF86-EE9C-1540-9E96-FCECBA50E01D}"/>
              </a:ext>
            </a:extLst>
          </p:cNvPr>
          <p:cNvSpPr txBox="1"/>
          <p:nvPr/>
        </p:nvSpPr>
        <p:spPr>
          <a:xfrm>
            <a:off x="3415904" y="3323923"/>
            <a:ext cx="2922726" cy="830997"/>
          </a:xfrm>
          <a:prstGeom prst="rect">
            <a:avLst/>
          </a:prstGeom>
          <a:noFill/>
        </p:spPr>
        <p:txBody>
          <a:bodyPr wrap="square" rtlCol="0">
            <a:spAutoFit/>
          </a:bodyPr>
          <a:lstStyle/>
          <a:p>
            <a:pPr algn="ctr"/>
            <a:r>
              <a:rPr lang="nl-NL" sz="2400" b="1" dirty="0">
                <a:solidFill>
                  <a:schemeClr val="accent2"/>
                </a:solidFill>
              </a:rPr>
              <a:t>Af en toe naar het ziekenhuis</a:t>
            </a:r>
          </a:p>
        </p:txBody>
      </p:sp>
    </p:spTree>
    <p:extLst>
      <p:ext uri="{BB962C8B-B14F-4D97-AF65-F5344CB8AC3E}">
        <p14:creationId xmlns:p14="http://schemas.microsoft.com/office/powerpoint/2010/main" val="200130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AEDA-500F-1B4E-ABB3-91687CA8EEBD}"/>
              </a:ext>
            </a:extLst>
          </p:cNvPr>
          <p:cNvSpPr>
            <a:spLocks noGrp="1"/>
          </p:cNvSpPr>
          <p:nvPr>
            <p:ph type="title"/>
          </p:nvPr>
        </p:nvSpPr>
        <p:spPr/>
        <p:txBody>
          <a:bodyPr/>
          <a:lstStyle/>
          <a:p>
            <a:r>
              <a:rPr lang="en-NL" dirty="0"/>
              <a:t>Wat kun je eraan doen?</a:t>
            </a:r>
          </a:p>
        </p:txBody>
      </p:sp>
      <p:sp>
        <p:nvSpPr>
          <p:cNvPr id="4" name="TextBox 3">
            <a:extLst>
              <a:ext uri="{FF2B5EF4-FFF2-40B4-BE49-F238E27FC236}">
                <a16:creationId xmlns:a16="http://schemas.microsoft.com/office/drawing/2014/main" id="{0AB02125-08FF-BF4B-9C2F-C95744062D22}"/>
              </a:ext>
            </a:extLst>
          </p:cNvPr>
          <p:cNvSpPr txBox="1"/>
          <p:nvPr/>
        </p:nvSpPr>
        <p:spPr>
          <a:xfrm>
            <a:off x="942429" y="2126060"/>
            <a:ext cx="2353925" cy="461665"/>
          </a:xfrm>
          <a:prstGeom prst="rect">
            <a:avLst/>
          </a:prstGeom>
          <a:noFill/>
        </p:spPr>
        <p:txBody>
          <a:bodyPr wrap="square" rtlCol="0">
            <a:spAutoFit/>
          </a:bodyPr>
          <a:lstStyle/>
          <a:p>
            <a:pPr algn="ctr"/>
            <a:r>
              <a:rPr lang="nl-NL" sz="2400" b="1" dirty="0">
                <a:solidFill>
                  <a:schemeClr val="accent2"/>
                </a:solidFill>
              </a:rPr>
              <a:t>Pillen slikken</a:t>
            </a:r>
          </a:p>
        </p:txBody>
      </p:sp>
      <p:sp>
        <p:nvSpPr>
          <p:cNvPr id="5" name="TextBox 4">
            <a:extLst>
              <a:ext uri="{FF2B5EF4-FFF2-40B4-BE49-F238E27FC236}">
                <a16:creationId xmlns:a16="http://schemas.microsoft.com/office/drawing/2014/main" id="{12222BE0-9C9C-364B-B225-16F7336A2EC0}"/>
              </a:ext>
            </a:extLst>
          </p:cNvPr>
          <p:cNvSpPr txBox="1"/>
          <p:nvPr/>
        </p:nvSpPr>
        <p:spPr>
          <a:xfrm>
            <a:off x="4862495" y="2141859"/>
            <a:ext cx="2353925" cy="461665"/>
          </a:xfrm>
          <a:prstGeom prst="rect">
            <a:avLst/>
          </a:prstGeom>
          <a:noFill/>
        </p:spPr>
        <p:txBody>
          <a:bodyPr wrap="square" rtlCol="0">
            <a:spAutoFit/>
          </a:bodyPr>
          <a:lstStyle/>
          <a:p>
            <a:pPr algn="ctr"/>
            <a:r>
              <a:rPr lang="nl-NL" sz="2400" b="1" dirty="0">
                <a:solidFill>
                  <a:schemeClr val="accent2"/>
                </a:solidFill>
              </a:rPr>
              <a:t>Vernevelen</a:t>
            </a:r>
          </a:p>
        </p:txBody>
      </p:sp>
      <p:pic>
        <p:nvPicPr>
          <p:cNvPr id="6" name="Picture 5">
            <a:extLst>
              <a:ext uri="{FF2B5EF4-FFF2-40B4-BE49-F238E27FC236}">
                <a16:creationId xmlns:a16="http://schemas.microsoft.com/office/drawing/2014/main" id="{F8373245-244F-A849-9257-89C16B9DA462}"/>
              </a:ext>
            </a:extLst>
          </p:cNvPr>
          <p:cNvPicPr>
            <a:picLocks noChangeAspect="1"/>
          </p:cNvPicPr>
          <p:nvPr/>
        </p:nvPicPr>
        <p:blipFill rotWithShape="1">
          <a:blip r:embed="rId3"/>
          <a:srcRect b="9860"/>
          <a:stretch/>
        </p:blipFill>
        <p:spPr>
          <a:xfrm>
            <a:off x="3965501" y="3305521"/>
            <a:ext cx="3748459" cy="3552479"/>
          </a:xfrm>
          <a:prstGeom prst="rect">
            <a:avLst/>
          </a:prstGeom>
        </p:spPr>
      </p:pic>
      <p:pic>
        <p:nvPicPr>
          <p:cNvPr id="7" name="Picture 6" descr="A picture containing chair&#10;&#10;Description automatically generated">
            <a:extLst>
              <a:ext uri="{FF2B5EF4-FFF2-40B4-BE49-F238E27FC236}">
                <a16:creationId xmlns:a16="http://schemas.microsoft.com/office/drawing/2014/main" id="{C3260934-FCE0-3648-BE8E-93E93E1945DA}"/>
              </a:ext>
            </a:extLst>
          </p:cNvPr>
          <p:cNvPicPr>
            <a:picLocks noChangeAspect="1"/>
          </p:cNvPicPr>
          <p:nvPr/>
        </p:nvPicPr>
        <p:blipFill>
          <a:blip r:embed="rId4"/>
          <a:stretch>
            <a:fillRect/>
          </a:stretch>
        </p:blipFill>
        <p:spPr>
          <a:xfrm>
            <a:off x="8867524" y="3429000"/>
            <a:ext cx="2032793" cy="3064907"/>
          </a:xfrm>
          <a:prstGeom prst="rect">
            <a:avLst/>
          </a:prstGeom>
        </p:spPr>
      </p:pic>
      <p:sp>
        <p:nvSpPr>
          <p:cNvPr id="8" name="TextBox 7">
            <a:extLst>
              <a:ext uri="{FF2B5EF4-FFF2-40B4-BE49-F238E27FC236}">
                <a16:creationId xmlns:a16="http://schemas.microsoft.com/office/drawing/2014/main" id="{0F04568A-8156-0743-B7BD-9FCB5F1A961B}"/>
              </a:ext>
            </a:extLst>
          </p:cNvPr>
          <p:cNvSpPr txBox="1"/>
          <p:nvPr/>
        </p:nvSpPr>
        <p:spPr>
          <a:xfrm>
            <a:off x="8262672" y="2137461"/>
            <a:ext cx="2986899" cy="461665"/>
          </a:xfrm>
          <a:prstGeom prst="rect">
            <a:avLst/>
          </a:prstGeom>
          <a:noFill/>
        </p:spPr>
        <p:txBody>
          <a:bodyPr wrap="square" rtlCol="0">
            <a:spAutoFit/>
          </a:bodyPr>
          <a:lstStyle/>
          <a:p>
            <a:pPr algn="ctr"/>
            <a:r>
              <a:rPr lang="nl-NL" sz="2400" b="1" dirty="0">
                <a:solidFill>
                  <a:schemeClr val="accent2"/>
                </a:solidFill>
              </a:rPr>
              <a:t>Sporten &amp; bewegen</a:t>
            </a:r>
          </a:p>
        </p:txBody>
      </p:sp>
      <p:pic>
        <p:nvPicPr>
          <p:cNvPr id="9" name="Picture 8" descr="Shape&#10;&#10;Description automatically generated">
            <a:extLst>
              <a:ext uri="{FF2B5EF4-FFF2-40B4-BE49-F238E27FC236}">
                <a16:creationId xmlns:a16="http://schemas.microsoft.com/office/drawing/2014/main" id="{D8B49074-AED3-F542-996C-92A070195D7C}"/>
              </a:ext>
            </a:extLst>
          </p:cNvPr>
          <p:cNvPicPr>
            <a:picLocks noChangeAspect="1"/>
          </p:cNvPicPr>
          <p:nvPr/>
        </p:nvPicPr>
        <p:blipFill>
          <a:blip r:embed="rId5"/>
          <a:stretch>
            <a:fillRect/>
          </a:stretch>
        </p:blipFill>
        <p:spPr>
          <a:xfrm>
            <a:off x="835988" y="3516197"/>
            <a:ext cx="2506530" cy="2931175"/>
          </a:xfrm>
          <a:prstGeom prst="rect">
            <a:avLst/>
          </a:prstGeom>
        </p:spPr>
      </p:pic>
    </p:spTree>
    <p:extLst>
      <p:ext uri="{BB962C8B-B14F-4D97-AF65-F5344CB8AC3E}">
        <p14:creationId xmlns:p14="http://schemas.microsoft.com/office/powerpoint/2010/main" val="78688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D8F108-D954-0647-8D31-4115939A83E8}"/>
              </a:ext>
            </a:extLst>
          </p:cNvPr>
          <p:cNvSpPr/>
          <p:nvPr/>
        </p:nvSpPr>
        <p:spPr>
          <a:xfrm>
            <a:off x="7073375" y="1439862"/>
            <a:ext cx="5118624" cy="4345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A4396BC-9426-E149-BAC1-1890D4311C8C}"/>
              </a:ext>
            </a:extLst>
          </p:cNvPr>
          <p:cNvSpPr>
            <a:spLocks noGrp="1"/>
          </p:cNvSpPr>
          <p:nvPr>
            <p:ph type="title"/>
          </p:nvPr>
        </p:nvSpPr>
        <p:spPr/>
        <p:txBody>
          <a:bodyPr/>
          <a:lstStyle/>
          <a:p>
            <a:r>
              <a:rPr lang="nl-NL" dirty="0"/>
              <a:t>Zo, nu weet je iets over taaislijmziekte</a:t>
            </a:r>
          </a:p>
        </p:txBody>
      </p:sp>
      <p:sp>
        <p:nvSpPr>
          <p:cNvPr id="4" name="Text Placeholder 3">
            <a:extLst>
              <a:ext uri="{FF2B5EF4-FFF2-40B4-BE49-F238E27FC236}">
                <a16:creationId xmlns:a16="http://schemas.microsoft.com/office/drawing/2014/main" id="{8B17CDC1-FF13-764F-9D1A-78943BF0340D}"/>
              </a:ext>
            </a:extLst>
          </p:cNvPr>
          <p:cNvSpPr>
            <a:spLocks noGrp="1"/>
          </p:cNvSpPr>
          <p:nvPr>
            <p:ph type="body" sz="quarter" idx="10"/>
          </p:nvPr>
        </p:nvSpPr>
        <p:spPr/>
        <p:txBody>
          <a:bodyPr/>
          <a:lstStyle/>
          <a:p>
            <a:r>
              <a:rPr lang="nl-NL" b="1" dirty="0"/>
              <a:t>Waarom is dat belangrijk?</a:t>
            </a:r>
          </a:p>
          <a:p>
            <a:endParaRPr lang="nl-NL" dirty="0"/>
          </a:p>
        </p:txBody>
      </p:sp>
      <p:pic>
        <p:nvPicPr>
          <p:cNvPr id="7" name="Picture 6">
            <a:extLst>
              <a:ext uri="{FF2B5EF4-FFF2-40B4-BE49-F238E27FC236}">
                <a16:creationId xmlns:a16="http://schemas.microsoft.com/office/drawing/2014/main" id="{824E1C42-8E35-1D4A-9565-9AA26A5E4A91}"/>
              </a:ext>
            </a:extLst>
          </p:cNvPr>
          <p:cNvPicPr>
            <a:picLocks noChangeAspect="1"/>
          </p:cNvPicPr>
          <p:nvPr/>
        </p:nvPicPr>
        <p:blipFill>
          <a:blip r:embed="rId3"/>
          <a:srcRect/>
          <a:stretch/>
        </p:blipFill>
        <p:spPr>
          <a:xfrm flipH="1">
            <a:off x="6318056" y="2379126"/>
            <a:ext cx="2741616" cy="3964798"/>
          </a:xfrm>
          <a:prstGeom prst="rect">
            <a:avLst/>
          </a:prstGeom>
        </p:spPr>
      </p:pic>
    </p:spTree>
    <p:extLst>
      <p:ext uri="{BB962C8B-B14F-4D97-AF65-F5344CB8AC3E}">
        <p14:creationId xmlns:p14="http://schemas.microsoft.com/office/powerpoint/2010/main" val="218831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DF3366-ACA4-B044-87C0-62660384DAE0}"/>
              </a:ext>
            </a:extLst>
          </p:cNvPr>
          <p:cNvSpPr/>
          <p:nvPr/>
        </p:nvSpPr>
        <p:spPr>
          <a:xfrm>
            <a:off x="7073375" y="1439862"/>
            <a:ext cx="5118624" cy="4345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A4396BC-9426-E149-BAC1-1890D4311C8C}"/>
              </a:ext>
            </a:extLst>
          </p:cNvPr>
          <p:cNvSpPr>
            <a:spLocks noGrp="1"/>
          </p:cNvSpPr>
          <p:nvPr>
            <p:ph type="title"/>
          </p:nvPr>
        </p:nvSpPr>
        <p:spPr/>
        <p:txBody>
          <a:bodyPr/>
          <a:lstStyle/>
          <a:p>
            <a:r>
              <a:rPr lang="nl-NL" dirty="0"/>
              <a:t>Zo, nu weet je iets over taaislijmziekte</a:t>
            </a:r>
          </a:p>
        </p:txBody>
      </p:sp>
      <p:sp>
        <p:nvSpPr>
          <p:cNvPr id="5" name="Text Placeholder 4">
            <a:extLst>
              <a:ext uri="{FF2B5EF4-FFF2-40B4-BE49-F238E27FC236}">
                <a16:creationId xmlns:a16="http://schemas.microsoft.com/office/drawing/2014/main" id="{1C845B89-3266-BD46-A0D4-DB838F077FA3}"/>
              </a:ext>
            </a:extLst>
          </p:cNvPr>
          <p:cNvSpPr>
            <a:spLocks noGrp="1"/>
          </p:cNvSpPr>
          <p:nvPr>
            <p:ph type="body" sz="quarter" idx="10"/>
          </p:nvPr>
        </p:nvSpPr>
        <p:spPr/>
        <p:txBody>
          <a:bodyPr/>
          <a:lstStyle/>
          <a:p>
            <a:r>
              <a:rPr lang="nl-NL" b="1" dirty="0"/>
              <a:t>Waarom is dat belangrijk?</a:t>
            </a:r>
          </a:p>
          <a:p>
            <a:r>
              <a:rPr lang="nl-NL" dirty="0"/>
              <a:t>Hoe meer mensen iets weten over taaislijmziekte, </a:t>
            </a:r>
          </a:p>
          <a:p>
            <a:r>
              <a:rPr lang="nl-NL" dirty="0"/>
              <a:t>hoe makkelijker patiënten erover kunnen praten.</a:t>
            </a:r>
          </a:p>
        </p:txBody>
      </p:sp>
      <p:pic>
        <p:nvPicPr>
          <p:cNvPr id="10" name="Picture 9">
            <a:extLst>
              <a:ext uri="{FF2B5EF4-FFF2-40B4-BE49-F238E27FC236}">
                <a16:creationId xmlns:a16="http://schemas.microsoft.com/office/drawing/2014/main" id="{7CEE87D2-0F37-AA42-B65C-FD3E30273F55}"/>
              </a:ext>
            </a:extLst>
          </p:cNvPr>
          <p:cNvPicPr>
            <a:picLocks noChangeAspect="1"/>
          </p:cNvPicPr>
          <p:nvPr/>
        </p:nvPicPr>
        <p:blipFill>
          <a:blip r:embed="rId3"/>
          <a:srcRect/>
          <a:stretch/>
        </p:blipFill>
        <p:spPr>
          <a:xfrm flipH="1">
            <a:off x="6338923" y="2322128"/>
            <a:ext cx="2701949" cy="4020671"/>
          </a:xfrm>
          <a:prstGeom prst="rect">
            <a:avLst/>
          </a:prstGeom>
        </p:spPr>
      </p:pic>
    </p:spTree>
    <p:extLst>
      <p:ext uri="{BB962C8B-B14F-4D97-AF65-F5344CB8AC3E}">
        <p14:creationId xmlns:p14="http://schemas.microsoft.com/office/powerpoint/2010/main" val="156406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50E815-5615-4F40-B645-6A4A6EA0EAAA}"/>
              </a:ext>
            </a:extLst>
          </p:cNvPr>
          <p:cNvSpPr/>
          <p:nvPr/>
        </p:nvSpPr>
        <p:spPr>
          <a:xfrm>
            <a:off x="901694" y="1753046"/>
            <a:ext cx="3118104" cy="1840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0" algn="ctr">
              <a:lnSpc>
                <a:spcPct val="90000"/>
              </a:lnSpc>
              <a:spcBef>
                <a:spcPts val="1000"/>
              </a:spcBef>
              <a:spcAft>
                <a:spcPts val="1200"/>
              </a:spcAft>
            </a:pPr>
            <a:r>
              <a:rPr lang="nl-NL" sz="7200" b="1" dirty="0">
                <a:solidFill>
                  <a:schemeClr val="bg1"/>
                </a:solidFill>
              </a:rPr>
              <a:t>?</a:t>
            </a:r>
          </a:p>
        </p:txBody>
      </p:sp>
      <p:sp>
        <p:nvSpPr>
          <p:cNvPr id="16" name="Rectangle 15">
            <a:extLst>
              <a:ext uri="{FF2B5EF4-FFF2-40B4-BE49-F238E27FC236}">
                <a16:creationId xmlns:a16="http://schemas.microsoft.com/office/drawing/2014/main" id="{B7D28017-728F-AC44-AAD3-F99E09CE6320}"/>
              </a:ext>
            </a:extLst>
          </p:cNvPr>
          <p:cNvSpPr/>
          <p:nvPr/>
        </p:nvSpPr>
        <p:spPr>
          <a:xfrm>
            <a:off x="8098536" y="1753046"/>
            <a:ext cx="3118104" cy="1840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0" algn="ctr">
              <a:lnSpc>
                <a:spcPct val="90000"/>
              </a:lnSpc>
              <a:spcBef>
                <a:spcPts val="1000"/>
              </a:spcBef>
              <a:spcAft>
                <a:spcPts val="1200"/>
              </a:spcAft>
            </a:pPr>
            <a:r>
              <a:rPr lang="nl-NL" sz="7200" b="1" dirty="0">
                <a:solidFill>
                  <a:schemeClr val="bg1"/>
                </a:solidFill>
              </a:rPr>
              <a:t>?</a:t>
            </a:r>
          </a:p>
        </p:txBody>
      </p:sp>
      <p:sp>
        <p:nvSpPr>
          <p:cNvPr id="17" name="Rectangle 16">
            <a:extLst>
              <a:ext uri="{FF2B5EF4-FFF2-40B4-BE49-F238E27FC236}">
                <a16:creationId xmlns:a16="http://schemas.microsoft.com/office/drawing/2014/main" id="{00B00E6A-19CE-6C4C-BF8A-CB51509C2268}"/>
              </a:ext>
            </a:extLst>
          </p:cNvPr>
          <p:cNvSpPr/>
          <p:nvPr/>
        </p:nvSpPr>
        <p:spPr>
          <a:xfrm>
            <a:off x="4494781" y="1753046"/>
            <a:ext cx="3118104" cy="1840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0" algn="ctr">
              <a:lnSpc>
                <a:spcPct val="90000"/>
              </a:lnSpc>
              <a:spcBef>
                <a:spcPts val="1000"/>
              </a:spcBef>
              <a:spcAft>
                <a:spcPts val="1200"/>
              </a:spcAft>
            </a:pPr>
            <a:r>
              <a:rPr lang="nl-NL" sz="7200" b="1" dirty="0">
                <a:solidFill>
                  <a:schemeClr val="bg1"/>
                </a:solidFill>
              </a:rPr>
              <a:t>?</a:t>
            </a:r>
          </a:p>
        </p:txBody>
      </p:sp>
      <p:sp>
        <p:nvSpPr>
          <p:cNvPr id="18" name="Rectangle 17">
            <a:extLst>
              <a:ext uri="{FF2B5EF4-FFF2-40B4-BE49-F238E27FC236}">
                <a16:creationId xmlns:a16="http://schemas.microsoft.com/office/drawing/2014/main" id="{EEF09367-F20D-4643-BF82-67B4C4133002}"/>
              </a:ext>
            </a:extLst>
          </p:cNvPr>
          <p:cNvSpPr/>
          <p:nvPr/>
        </p:nvSpPr>
        <p:spPr>
          <a:xfrm>
            <a:off x="911219" y="3593592"/>
            <a:ext cx="3118104" cy="184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0" algn="ctr">
              <a:lnSpc>
                <a:spcPct val="90000"/>
              </a:lnSpc>
              <a:spcBef>
                <a:spcPts val="1000"/>
              </a:spcBef>
              <a:spcAft>
                <a:spcPts val="1200"/>
              </a:spcAft>
            </a:pPr>
            <a:endParaRPr lang="nl-NL" sz="7200" b="1" dirty="0">
              <a:solidFill>
                <a:schemeClr val="bg1"/>
              </a:solidFill>
            </a:endParaRPr>
          </a:p>
        </p:txBody>
      </p:sp>
      <p:sp>
        <p:nvSpPr>
          <p:cNvPr id="19" name="Rectangle 18">
            <a:extLst>
              <a:ext uri="{FF2B5EF4-FFF2-40B4-BE49-F238E27FC236}">
                <a16:creationId xmlns:a16="http://schemas.microsoft.com/office/drawing/2014/main" id="{F3EB1F0F-4E31-3F47-8C6F-7EEDEB8F0172}"/>
              </a:ext>
            </a:extLst>
          </p:cNvPr>
          <p:cNvSpPr/>
          <p:nvPr/>
        </p:nvSpPr>
        <p:spPr>
          <a:xfrm>
            <a:off x="8098536" y="3593592"/>
            <a:ext cx="3118104" cy="184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0" algn="ctr">
              <a:lnSpc>
                <a:spcPct val="90000"/>
              </a:lnSpc>
              <a:spcBef>
                <a:spcPts val="1000"/>
              </a:spcBef>
              <a:spcAft>
                <a:spcPts val="1200"/>
              </a:spcAft>
            </a:pPr>
            <a:endParaRPr lang="nl-NL" sz="7200" b="1" dirty="0">
              <a:solidFill>
                <a:schemeClr val="bg1"/>
              </a:solidFill>
            </a:endParaRPr>
          </a:p>
        </p:txBody>
      </p:sp>
      <p:sp>
        <p:nvSpPr>
          <p:cNvPr id="20" name="Rectangle 19">
            <a:extLst>
              <a:ext uri="{FF2B5EF4-FFF2-40B4-BE49-F238E27FC236}">
                <a16:creationId xmlns:a16="http://schemas.microsoft.com/office/drawing/2014/main" id="{A77355AA-87BA-CA40-9162-51FB5D06E126}"/>
              </a:ext>
            </a:extLst>
          </p:cNvPr>
          <p:cNvSpPr/>
          <p:nvPr/>
        </p:nvSpPr>
        <p:spPr>
          <a:xfrm>
            <a:off x="4494781" y="3593592"/>
            <a:ext cx="3118104" cy="184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0" algn="ctr">
              <a:lnSpc>
                <a:spcPct val="90000"/>
              </a:lnSpc>
              <a:spcBef>
                <a:spcPts val="1000"/>
              </a:spcBef>
              <a:spcAft>
                <a:spcPts val="1200"/>
              </a:spcAft>
            </a:pPr>
            <a:endParaRPr lang="nl-NL" sz="7200" b="1" dirty="0">
              <a:solidFill>
                <a:schemeClr val="bg1"/>
              </a:solidFill>
            </a:endParaRPr>
          </a:p>
        </p:txBody>
      </p:sp>
      <p:sp>
        <p:nvSpPr>
          <p:cNvPr id="12" name="Rectangle 11">
            <a:extLst>
              <a:ext uri="{FF2B5EF4-FFF2-40B4-BE49-F238E27FC236}">
                <a16:creationId xmlns:a16="http://schemas.microsoft.com/office/drawing/2014/main" id="{215AE7AE-4F54-3343-904B-84D7E4C8C9E5}"/>
              </a:ext>
            </a:extLst>
          </p:cNvPr>
          <p:cNvSpPr/>
          <p:nvPr/>
        </p:nvSpPr>
        <p:spPr>
          <a:xfrm>
            <a:off x="901694" y="1753047"/>
            <a:ext cx="3118104" cy="18405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lnSpc>
                <a:spcPct val="90000"/>
              </a:lnSpc>
              <a:spcBef>
                <a:spcPts val="1000"/>
              </a:spcBef>
              <a:spcAft>
                <a:spcPts val="1200"/>
              </a:spcAft>
            </a:pPr>
            <a:r>
              <a:rPr lang="nl-NL" sz="2400" b="1" dirty="0">
                <a:solidFill>
                  <a:schemeClr val="bg1"/>
                </a:solidFill>
              </a:rPr>
              <a:t>Wat is de moeilijke naam voor taaislijmziekte ?</a:t>
            </a:r>
          </a:p>
        </p:txBody>
      </p:sp>
      <p:sp>
        <p:nvSpPr>
          <p:cNvPr id="2" name="Titel 1">
            <a:extLst>
              <a:ext uri="{FF2B5EF4-FFF2-40B4-BE49-F238E27FC236}">
                <a16:creationId xmlns:a16="http://schemas.microsoft.com/office/drawing/2014/main" id="{BF00D527-65DD-4013-B3E7-BD20CC4555F9}"/>
              </a:ext>
            </a:extLst>
          </p:cNvPr>
          <p:cNvSpPr>
            <a:spLocks noGrp="1"/>
          </p:cNvSpPr>
          <p:nvPr>
            <p:ph type="title"/>
          </p:nvPr>
        </p:nvSpPr>
        <p:spPr/>
        <p:txBody>
          <a:bodyPr/>
          <a:lstStyle/>
          <a:p>
            <a:r>
              <a:rPr lang="nl-NL" dirty="0"/>
              <a:t>Een paar vragen:</a:t>
            </a:r>
          </a:p>
        </p:txBody>
      </p:sp>
      <p:sp>
        <p:nvSpPr>
          <p:cNvPr id="7" name="Rectangle 6">
            <a:extLst>
              <a:ext uri="{FF2B5EF4-FFF2-40B4-BE49-F238E27FC236}">
                <a16:creationId xmlns:a16="http://schemas.microsoft.com/office/drawing/2014/main" id="{338D970D-1DB0-4349-A078-6DDFFBDB9006}"/>
              </a:ext>
            </a:extLst>
          </p:cNvPr>
          <p:cNvSpPr/>
          <p:nvPr/>
        </p:nvSpPr>
        <p:spPr>
          <a:xfrm>
            <a:off x="901694" y="3786267"/>
            <a:ext cx="3118104" cy="646331"/>
          </a:xfrm>
          <a:prstGeom prst="rect">
            <a:avLst/>
          </a:prstGeom>
        </p:spPr>
        <p:txBody>
          <a:bodyPr wrap="square" lIns="216000" rIns="216000">
            <a:spAutoFit/>
          </a:bodyPr>
          <a:lstStyle/>
          <a:p>
            <a:r>
              <a:rPr lang="nl-NL" dirty="0">
                <a:solidFill>
                  <a:schemeClr val="accent2"/>
                </a:solidFill>
              </a:rPr>
              <a:t>Taaislijmziekte heet ook wel </a:t>
            </a:r>
            <a:r>
              <a:rPr lang="nl-NL" b="1" dirty="0" err="1">
                <a:solidFill>
                  <a:schemeClr val="accent2"/>
                </a:solidFill>
              </a:rPr>
              <a:t>cystic</a:t>
            </a:r>
            <a:r>
              <a:rPr lang="nl-NL" b="1" dirty="0">
                <a:solidFill>
                  <a:schemeClr val="accent2"/>
                </a:solidFill>
              </a:rPr>
              <a:t> fibrosis</a:t>
            </a:r>
            <a:r>
              <a:rPr lang="nl-NL" dirty="0">
                <a:solidFill>
                  <a:schemeClr val="accent2"/>
                </a:solidFill>
              </a:rPr>
              <a:t>, of kort: CF. </a:t>
            </a:r>
          </a:p>
        </p:txBody>
      </p:sp>
      <p:sp>
        <p:nvSpPr>
          <p:cNvPr id="8" name="Rectangle 7">
            <a:extLst>
              <a:ext uri="{FF2B5EF4-FFF2-40B4-BE49-F238E27FC236}">
                <a16:creationId xmlns:a16="http://schemas.microsoft.com/office/drawing/2014/main" id="{1DC1377C-C850-CF4F-AE70-98A7B8209F80}"/>
              </a:ext>
            </a:extLst>
          </p:cNvPr>
          <p:cNvSpPr/>
          <p:nvPr/>
        </p:nvSpPr>
        <p:spPr>
          <a:xfrm>
            <a:off x="8098536" y="3786267"/>
            <a:ext cx="3118104" cy="1477328"/>
          </a:xfrm>
          <a:prstGeom prst="rect">
            <a:avLst/>
          </a:prstGeom>
        </p:spPr>
        <p:txBody>
          <a:bodyPr wrap="square" lIns="216000" rIns="216000">
            <a:spAutoFit/>
          </a:bodyPr>
          <a:lstStyle/>
          <a:p>
            <a:r>
              <a:rPr lang="nl-NL" dirty="0">
                <a:solidFill>
                  <a:schemeClr val="accent2"/>
                </a:solidFill>
              </a:rPr>
              <a:t>Benauwdheid, moeite met ademhalen, veel hoesten (om het slijm kwijt te raken), </a:t>
            </a:r>
          </a:p>
          <a:p>
            <a:r>
              <a:rPr lang="nl-NL" dirty="0">
                <a:solidFill>
                  <a:schemeClr val="accent2"/>
                </a:solidFill>
              </a:rPr>
              <a:t>last van de darmen en moeizame spijsvertering.</a:t>
            </a:r>
          </a:p>
        </p:txBody>
      </p:sp>
      <p:sp>
        <p:nvSpPr>
          <p:cNvPr id="13" name="Rectangle 12">
            <a:extLst>
              <a:ext uri="{FF2B5EF4-FFF2-40B4-BE49-F238E27FC236}">
                <a16:creationId xmlns:a16="http://schemas.microsoft.com/office/drawing/2014/main" id="{E0C6BEDD-937F-9D46-BB89-378F193C36CD}"/>
              </a:ext>
            </a:extLst>
          </p:cNvPr>
          <p:cNvSpPr/>
          <p:nvPr/>
        </p:nvSpPr>
        <p:spPr>
          <a:xfrm>
            <a:off x="8098536" y="1753047"/>
            <a:ext cx="3118104" cy="18405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lnSpc>
                <a:spcPct val="90000"/>
              </a:lnSpc>
              <a:spcBef>
                <a:spcPts val="1000"/>
              </a:spcBef>
              <a:spcAft>
                <a:spcPts val="1200"/>
              </a:spcAft>
            </a:pPr>
            <a:r>
              <a:rPr lang="nl-NL" sz="2400" b="1" dirty="0">
                <a:solidFill>
                  <a:schemeClr val="bg1"/>
                </a:solidFill>
              </a:rPr>
              <a:t>Wat zijn de meest voorkomende klachten? </a:t>
            </a:r>
          </a:p>
        </p:txBody>
      </p:sp>
      <p:sp>
        <p:nvSpPr>
          <p:cNvPr id="14" name="Rectangle 13">
            <a:extLst>
              <a:ext uri="{FF2B5EF4-FFF2-40B4-BE49-F238E27FC236}">
                <a16:creationId xmlns:a16="http://schemas.microsoft.com/office/drawing/2014/main" id="{88AE4A13-57E5-034E-AD4F-DB4F29284091}"/>
              </a:ext>
            </a:extLst>
          </p:cNvPr>
          <p:cNvSpPr/>
          <p:nvPr/>
        </p:nvSpPr>
        <p:spPr>
          <a:xfrm>
            <a:off x="4494781" y="1753047"/>
            <a:ext cx="3118104" cy="18405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lnSpc>
                <a:spcPct val="90000"/>
              </a:lnSpc>
              <a:spcBef>
                <a:spcPts val="1000"/>
              </a:spcBef>
              <a:spcAft>
                <a:spcPts val="1200"/>
              </a:spcAft>
            </a:pPr>
            <a:r>
              <a:rPr lang="nl-NL" sz="2400" b="1" dirty="0">
                <a:solidFill>
                  <a:schemeClr val="bg1"/>
                </a:solidFill>
              </a:rPr>
              <a:t>Is taaislijmziekte besmettelijk?</a:t>
            </a:r>
          </a:p>
        </p:txBody>
      </p:sp>
      <p:sp>
        <p:nvSpPr>
          <p:cNvPr id="21" name="Rectangle 20">
            <a:extLst>
              <a:ext uri="{FF2B5EF4-FFF2-40B4-BE49-F238E27FC236}">
                <a16:creationId xmlns:a16="http://schemas.microsoft.com/office/drawing/2014/main" id="{6F7559FE-93B7-D741-B9F6-7B09637A204A}"/>
              </a:ext>
            </a:extLst>
          </p:cNvPr>
          <p:cNvSpPr/>
          <p:nvPr/>
        </p:nvSpPr>
        <p:spPr>
          <a:xfrm>
            <a:off x="4494781" y="3786267"/>
            <a:ext cx="3118104" cy="1477328"/>
          </a:xfrm>
          <a:prstGeom prst="rect">
            <a:avLst/>
          </a:prstGeom>
        </p:spPr>
        <p:txBody>
          <a:bodyPr wrap="square" lIns="216000" rIns="216000">
            <a:spAutoFit/>
          </a:bodyPr>
          <a:lstStyle/>
          <a:p>
            <a:r>
              <a:rPr lang="nl-NL" dirty="0">
                <a:solidFill>
                  <a:schemeClr val="accent2"/>
                </a:solidFill>
              </a:rPr>
              <a:t>Nee, het is een erfelijke ziekte. Je kunt het alleen krijgen als je ouders beiden een foutje in het CF-gen doorgeven. </a:t>
            </a:r>
          </a:p>
        </p:txBody>
      </p:sp>
    </p:spTree>
    <p:extLst>
      <p:ext uri="{BB962C8B-B14F-4D97-AF65-F5344CB8AC3E}">
        <p14:creationId xmlns:p14="http://schemas.microsoft.com/office/powerpoint/2010/main" val="424323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ppt_y</p:attrName>
                                        </p:attrNameLst>
                                      </p:cBhvr>
                                      <p:tavLst>
                                        <p:tav tm="0">
                                          <p:val>
                                            <p:strVal val="#ppt_y-#ppt_h*1.125000"/>
                                          </p:val>
                                        </p:tav>
                                        <p:tav tm="100000">
                                          <p:val>
                                            <p:strVal val="#ppt_y"/>
                                          </p:val>
                                        </p:tav>
                                      </p:tavLst>
                                    </p:anim>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down)">
                                      <p:cBhvr>
                                        <p:cTn id="26" dur="500"/>
                                        <p:tgtEl>
                                          <p:spTgt spid="21"/>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down)">
                                      <p:cBhvr>
                                        <p:cTn id="40" dur="500"/>
                                        <p:tgtEl>
                                          <p:spTgt spid="8"/>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2" grpId="0" animBg="1"/>
      <p:bldP spid="7" grpId="0"/>
      <p:bldP spid="8" grpId="0"/>
      <p:bldP spid="13" grpId="0" animBg="1"/>
      <p:bldP spid="14"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013" y="2902120"/>
            <a:ext cx="5411507" cy="3422827"/>
          </a:xfrm>
          <a:prstGeom prst="rect">
            <a:avLst/>
          </a:prstGeom>
        </p:spPr>
      </p:pic>
      <p:sp>
        <p:nvSpPr>
          <p:cNvPr id="6" name="Title 5">
            <a:extLst>
              <a:ext uri="{FF2B5EF4-FFF2-40B4-BE49-F238E27FC236}">
                <a16:creationId xmlns:a16="http://schemas.microsoft.com/office/drawing/2014/main" id="{CED2405C-FD56-1B44-B1FC-B2F748AE23CA}"/>
              </a:ext>
            </a:extLst>
          </p:cNvPr>
          <p:cNvSpPr>
            <a:spLocks noGrp="1"/>
          </p:cNvSpPr>
          <p:nvPr>
            <p:ph type="title"/>
          </p:nvPr>
        </p:nvSpPr>
        <p:spPr/>
        <p:txBody>
          <a:bodyPr/>
          <a:lstStyle/>
          <a:p>
            <a:r>
              <a:rPr lang="nl-NL" dirty="0">
                <a:ea typeface="Fredoka One" charset="0"/>
                <a:cs typeface="Fredoka One" charset="0"/>
              </a:rPr>
              <a:t>Hebben jullie nog vragen?</a:t>
            </a:r>
            <a:endParaRPr lang="nl-NL" dirty="0"/>
          </a:p>
        </p:txBody>
      </p:sp>
    </p:spTree>
    <p:extLst>
      <p:ext uri="{BB962C8B-B14F-4D97-AF65-F5344CB8AC3E}">
        <p14:creationId xmlns:p14="http://schemas.microsoft.com/office/powerpoint/2010/main" val="52665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F8B644-5F08-5745-BF78-6DEB5E8A30EB}"/>
              </a:ext>
            </a:extLst>
          </p:cNvPr>
          <p:cNvSpPr>
            <a:spLocks noGrp="1"/>
          </p:cNvSpPr>
          <p:nvPr>
            <p:ph type="ctrTitle"/>
          </p:nvPr>
        </p:nvSpPr>
        <p:spPr>
          <a:xfrm>
            <a:off x="1524000" y="974681"/>
            <a:ext cx="9144000" cy="1821605"/>
          </a:xfrm>
        </p:spPr>
        <p:txBody>
          <a:bodyPr/>
          <a:lstStyle/>
          <a:p>
            <a:r>
              <a:rPr lang="nl-NL" dirty="0"/>
              <a:t>Meer weten?</a:t>
            </a:r>
          </a:p>
        </p:txBody>
      </p:sp>
      <p:sp>
        <p:nvSpPr>
          <p:cNvPr id="3" name="Text Placeholder 2">
            <a:extLst>
              <a:ext uri="{FF2B5EF4-FFF2-40B4-BE49-F238E27FC236}">
                <a16:creationId xmlns:a16="http://schemas.microsoft.com/office/drawing/2014/main" id="{0DFA6C27-7D20-6640-9418-26465956C117}"/>
              </a:ext>
            </a:extLst>
          </p:cNvPr>
          <p:cNvSpPr>
            <a:spLocks noGrp="1"/>
          </p:cNvSpPr>
          <p:nvPr>
            <p:ph type="body" sz="quarter" idx="13"/>
          </p:nvPr>
        </p:nvSpPr>
        <p:spPr>
          <a:xfrm>
            <a:off x="1524000" y="2825124"/>
            <a:ext cx="9144000" cy="1398587"/>
          </a:xfrm>
        </p:spPr>
        <p:txBody>
          <a:bodyPr>
            <a:noAutofit/>
          </a:bodyPr>
          <a:lstStyle/>
          <a:p>
            <a:r>
              <a:rPr lang="nl-NL" sz="4000" dirty="0" err="1"/>
              <a:t>www.ncfs.nl</a:t>
            </a:r>
            <a:endParaRPr lang="nl-NL" sz="4000" dirty="0"/>
          </a:p>
          <a:p>
            <a:r>
              <a:rPr lang="nl-NL" sz="2000" b="0" dirty="0"/>
              <a:t>(Nederlandse </a:t>
            </a:r>
            <a:r>
              <a:rPr lang="nl-NL" sz="2000" b="0" dirty="0" err="1"/>
              <a:t>Cystic</a:t>
            </a:r>
            <a:r>
              <a:rPr lang="nl-NL" sz="2000" b="0" dirty="0"/>
              <a:t> Fibrosis Stichting)</a:t>
            </a:r>
          </a:p>
          <a:p>
            <a:pPr>
              <a:lnSpc>
                <a:spcPct val="150000"/>
              </a:lnSpc>
            </a:pPr>
            <a:r>
              <a:rPr lang="nl-NL" sz="4000" dirty="0" err="1"/>
              <a:t>weetwatikheb.nl</a:t>
            </a:r>
            <a:endParaRPr lang="nl-NL" sz="4000" dirty="0"/>
          </a:p>
        </p:txBody>
      </p:sp>
      <p:pic>
        <p:nvPicPr>
          <p:cNvPr id="6" name="Picture 5">
            <a:extLst>
              <a:ext uri="{FF2B5EF4-FFF2-40B4-BE49-F238E27FC236}">
                <a16:creationId xmlns:a16="http://schemas.microsoft.com/office/drawing/2014/main" id="{F43EF7EF-115C-3246-B66A-935251D573BD}"/>
              </a:ext>
            </a:extLst>
          </p:cNvPr>
          <p:cNvPicPr>
            <a:picLocks noChangeAspect="1"/>
          </p:cNvPicPr>
          <p:nvPr/>
        </p:nvPicPr>
        <p:blipFill>
          <a:blip r:embed="rId3"/>
          <a:srcRect/>
          <a:stretch/>
        </p:blipFill>
        <p:spPr>
          <a:xfrm>
            <a:off x="1281668" y="2871174"/>
            <a:ext cx="2199679" cy="3273262"/>
          </a:xfrm>
          <a:prstGeom prst="rect">
            <a:avLst/>
          </a:prstGeom>
        </p:spPr>
      </p:pic>
    </p:spTree>
    <p:extLst>
      <p:ext uri="{BB962C8B-B14F-4D97-AF65-F5344CB8AC3E}">
        <p14:creationId xmlns:p14="http://schemas.microsoft.com/office/powerpoint/2010/main" val="17268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7F04203-B877-D043-A09D-810249B7C663}"/>
              </a:ext>
            </a:extLst>
          </p:cNvPr>
          <p:cNvSpPr>
            <a:spLocks noGrp="1"/>
          </p:cNvSpPr>
          <p:nvPr>
            <p:ph type="title"/>
          </p:nvPr>
        </p:nvSpPr>
        <p:spPr/>
        <p:txBody>
          <a:bodyPr/>
          <a:lstStyle/>
          <a:p>
            <a:r>
              <a:rPr lang="nl-NL" dirty="0"/>
              <a:t>Wat is taaislijmziekte?</a:t>
            </a:r>
          </a:p>
        </p:txBody>
      </p:sp>
      <p:sp>
        <p:nvSpPr>
          <p:cNvPr id="13" name="Text Placeholder 12">
            <a:extLst>
              <a:ext uri="{FF2B5EF4-FFF2-40B4-BE49-F238E27FC236}">
                <a16:creationId xmlns:a16="http://schemas.microsoft.com/office/drawing/2014/main" id="{43666F9C-CA70-5449-A484-E109867FD694}"/>
              </a:ext>
            </a:extLst>
          </p:cNvPr>
          <p:cNvSpPr>
            <a:spLocks noGrp="1"/>
          </p:cNvSpPr>
          <p:nvPr>
            <p:ph type="body" sz="quarter" idx="10"/>
          </p:nvPr>
        </p:nvSpPr>
        <p:spPr>
          <a:xfrm>
            <a:off x="838201" y="1725613"/>
            <a:ext cx="5244548" cy="3697287"/>
          </a:xfrm>
        </p:spPr>
        <p:txBody>
          <a:bodyPr>
            <a:normAutofit/>
          </a:bodyPr>
          <a:lstStyle/>
          <a:p>
            <a:pPr marL="0" indent="0">
              <a:buNone/>
            </a:pPr>
            <a:r>
              <a:rPr lang="nl-NL" dirty="0"/>
              <a:t>Wie heeft er wel eens van </a:t>
            </a:r>
            <a:r>
              <a:rPr lang="nl-NL" i="1" dirty="0"/>
              <a:t>taaislijmziekte</a:t>
            </a:r>
            <a:r>
              <a:rPr lang="nl-NL" dirty="0"/>
              <a:t> gehoord?</a:t>
            </a:r>
          </a:p>
          <a:p>
            <a:pPr marL="0" indent="0">
              <a:buNone/>
            </a:pPr>
            <a:r>
              <a:rPr lang="nl-NL" dirty="0"/>
              <a:t>Het heet ook wel </a:t>
            </a:r>
            <a:r>
              <a:rPr lang="nl-NL" dirty="0" err="1"/>
              <a:t>cystic</a:t>
            </a:r>
            <a:r>
              <a:rPr lang="nl-NL" dirty="0"/>
              <a:t> fibrosis, of kortweg CF.</a:t>
            </a:r>
          </a:p>
          <a:p>
            <a:pPr marL="0" indent="0">
              <a:buNone/>
            </a:pPr>
            <a:r>
              <a:rPr lang="nl-NL" dirty="0"/>
              <a:t>Wat denken jullie dat het is?</a:t>
            </a:r>
          </a:p>
          <a:p>
            <a:endParaRPr lang="nl-NL" dirty="0"/>
          </a:p>
        </p:txBody>
      </p:sp>
      <p:pic>
        <p:nvPicPr>
          <p:cNvPr id="20" name="Picture 19">
            <a:extLst>
              <a:ext uri="{FF2B5EF4-FFF2-40B4-BE49-F238E27FC236}">
                <a16:creationId xmlns:a16="http://schemas.microsoft.com/office/drawing/2014/main" id="{A9519FBD-F3AC-E244-82D8-E0E0596ACF48}"/>
              </a:ext>
            </a:extLst>
          </p:cNvPr>
          <p:cNvPicPr>
            <a:picLocks noChangeAspect="1"/>
          </p:cNvPicPr>
          <p:nvPr/>
        </p:nvPicPr>
        <p:blipFill>
          <a:blip r:embed="rId3"/>
          <a:stretch>
            <a:fillRect/>
          </a:stretch>
        </p:blipFill>
        <p:spPr>
          <a:xfrm>
            <a:off x="5237178" y="4102442"/>
            <a:ext cx="5738607" cy="2092473"/>
          </a:xfrm>
          <a:prstGeom prst="rect">
            <a:avLst/>
          </a:prstGeom>
        </p:spPr>
      </p:pic>
    </p:spTree>
    <p:extLst>
      <p:ext uri="{BB962C8B-B14F-4D97-AF65-F5344CB8AC3E}">
        <p14:creationId xmlns:p14="http://schemas.microsoft.com/office/powerpoint/2010/main" val="369187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D54A-9373-8F4B-BA63-C34FAB389D7E}"/>
              </a:ext>
            </a:extLst>
          </p:cNvPr>
          <p:cNvSpPr>
            <a:spLocks noGrp="1"/>
          </p:cNvSpPr>
          <p:nvPr>
            <p:ph type="title"/>
          </p:nvPr>
        </p:nvSpPr>
        <p:spPr/>
        <p:txBody>
          <a:bodyPr>
            <a:normAutofit/>
          </a:bodyPr>
          <a:lstStyle/>
          <a:p>
            <a:r>
              <a:rPr lang="en-NL" dirty="0"/>
              <a:t>Waarom zit er slijm in ons lichaam?</a:t>
            </a:r>
          </a:p>
        </p:txBody>
      </p:sp>
      <p:sp>
        <p:nvSpPr>
          <p:cNvPr id="3" name="Text Placeholder 2">
            <a:extLst>
              <a:ext uri="{FF2B5EF4-FFF2-40B4-BE49-F238E27FC236}">
                <a16:creationId xmlns:a16="http://schemas.microsoft.com/office/drawing/2014/main" id="{A27961D1-AACB-4F4F-8249-EE60E76C54A0}"/>
              </a:ext>
            </a:extLst>
          </p:cNvPr>
          <p:cNvSpPr>
            <a:spLocks noGrp="1"/>
          </p:cNvSpPr>
          <p:nvPr>
            <p:ph type="body" sz="quarter" idx="10"/>
          </p:nvPr>
        </p:nvSpPr>
        <p:spPr/>
        <p:txBody>
          <a:bodyPr/>
          <a:lstStyle/>
          <a:p>
            <a:r>
              <a:rPr lang="en-NL" dirty="0"/>
              <a:t>Iedereen heeft slijm.</a:t>
            </a:r>
          </a:p>
          <a:p>
            <a:r>
              <a:rPr lang="en-NL" dirty="0"/>
              <a:t>Slijm is supernuttig:</a:t>
            </a:r>
          </a:p>
          <a:p>
            <a:pPr marL="457200" indent="-457200">
              <a:buFont typeface="Arial" panose="020B0604020202020204" pitchFamily="34" charset="0"/>
              <a:buChar char="•"/>
            </a:pPr>
            <a:r>
              <a:rPr lang="en-NL" dirty="0"/>
              <a:t>beschermt tegen uitdroging</a:t>
            </a:r>
          </a:p>
          <a:p>
            <a:pPr marL="457200" indent="-457200">
              <a:buFont typeface="Arial" panose="020B0604020202020204" pitchFamily="34" charset="0"/>
              <a:buChar char="•"/>
            </a:pPr>
            <a:r>
              <a:rPr lang="en-NL" dirty="0"/>
              <a:t>houdt vreemde stoffen buiten</a:t>
            </a:r>
          </a:p>
          <a:p>
            <a:pPr marL="457200" indent="-457200">
              <a:buFont typeface="Arial" panose="020B0604020202020204" pitchFamily="34" charset="0"/>
              <a:buChar char="•"/>
            </a:pPr>
            <a:r>
              <a:rPr lang="en-NL" dirty="0"/>
              <a:t>vervoert stoffen door je lijf</a:t>
            </a:r>
          </a:p>
        </p:txBody>
      </p:sp>
      <p:pic>
        <p:nvPicPr>
          <p:cNvPr id="6" name="Picture 5">
            <a:extLst>
              <a:ext uri="{FF2B5EF4-FFF2-40B4-BE49-F238E27FC236}">
                <a16:creationId xmlns:a16="http://schemas.microsoft.com/office/drawing/2014/main" id="{B06A75EF-4DF1-DD4E-B58F-026DD2C39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31" t="4379" r="9031" b="2210"/>
          <a:stretch/>
        </p:blipFill>
        <p:spPr>
          <a:xfrm>
            <a:off x="6437374" y="1439862"/>
            <a:ext cx="5754625" cy="4351338"/>
          </a:xfrm>
          <a:prstGeom prst="rect">
            <a:avLst/>
          </a:prstGeom>
        </p:spPr>
      </p:pic>
    </p:spTree>
    <p:extLst>
      <p:ext uri="{BB962C8B-B14F-4D97-AF65-F5344CB8AC3E}">
        <p14:creationId xmlns:p14="http://schemas.microsoft.com/office/powerpoint/2010/main" val="356157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0678-101A-1B4A-B7C6-2C02D68A3F42}"/>
              </a:ext>
            </a:extLst>
          </p:cNvPr>
          <p:cNvSpPr>
            <a:spLocks noGrp="1"/>
          </p:cNvSpPr>
          <p:nvPr>
            <p:ph type="title"/>
          </p:nvPr>
        </p:nvSpPr>
        <p:spPr/>
        <p:txBody>
          <a:bodyPr/>
          <a:lstStyle/>
          <a:p>
            <a:r>
              <a:rPr lang="en-NL" dirty="0"/>
              <a:t>Als het slijm te taai is…</a:t>
            </a:r>
          </a:p>
        </p:txBody>
      </p:sp>
      <p:pic>
        <p:nvPicPr>
          <p:cNvPr id="5" name="Picture 4" descr="A picture containing food, table, baseball, plate&#10;&#10;Description automatically generated">
            <a:extLst>
              <a:ext uri="{FF2B5EF4-FFF2-40B4-BE49-F238E27FC236}">
                <a16:creationId xmlns:a16="http://schemas.microsoft.com/office/drawing/2014/main" id="{AA22B80F-01E2-0F46-920F-56F26F361037}"/>
              </a:ext>
            </a:extLst>
          </p:cNvPr>
          <p:cNvPicPr>
            <a:picLocks noChangeAspect="1"/>
          </p:cNvPicPr>
          <p:nvPr/>
        </p:nvPicPr>
        <p:blipFill rotWithShape="1">
          <a:blip r:embed="rId3"/>
          <a:srcRect l="-2813"/>
          <a:stretch/>
        </p:blipFill>
        <p:spPr>
          <a:xfrm>
            <a:off x="5854560" y="1"/>
            <a:ext cx="4403518" cy="6593060"/>
          </a:xfrm>
          <a:prstGeom prst="rect">
            <a:avLst/>
          </a:prstGeom>
        </p:spPr>
      </p:pic>
      <p:pic>
        <p:nvPicPr>
          <p:cNvPr id="10" name="Picture 9" descr="A picture containing cup, table, coffee, sitting&#10;&#10;Description automatically generated">
            <a:extLst>
              <a:ext uri="{FF2B5EF4-FFF2-40B4-BE49-F238E27FC236}">
                <a16:creationId xmlns:a16="http://schemas.microsoft.com/office/drawing/2014/main" id="{AB712BCF-C502-C64E-9752-9BB1211D6C26}"/>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b="10585"/>
          <a:stretch/>
        </p:blipFill>
        <p:spPr>
          <a:xfrm>
            <a:off x="2429177" y="3860800"/>
            <a:ext cx="2329661" cy="2997200"/>
          </a:xfrm>
          <a:prstGeom prst="rect">
            <a:avLst/>
          </a:prstGeom>
        </p:spPr>
      </p:pic>
      <p:sp>
        <p:nvSpPr>
          <p:cNvPr id="3" name="Text Placeholder 2">
            <a:extLst>
              <a:ext uri="{FF2B5EF4-FFF2-40B4-BE49-F238E27FC236}">
                <a16:creationId xmlns:a16="http://schemas.microsoft.com/office/drawing/2014/main" id="{F0459F99-CF54-2A4F-8FB5-2667DA9242F7}"/>
              </a:ext>
            </a:extLst>
          </p:cNvPr>
          <p:cNvSpPr>
            <a:spLocks noGrp="1"/>
          </p:cNvSpPr>
          <p:nvPr>
            <p:ph type="body" sz="quarter" idx="10"/>
          </p:nvPr>
        </p:nvSpPr>
        <p:spPr>
          <a:xfrm>
            <a:off x="838200" y="1725613"/>
            <a:ext cx="5981699" cy="3896254"/>
          </a:xfrm>
        </p:spPr>
        <p:txBody>
          <a:bodyPr/>
          <a:lstStyle/>
          <a:p>
            <a:r>
              <a:rPr lang="en-NL" dirty="0"/>
              <a:t>In plaats van waterig, lijkt je slijm dan meer een soort stroop.</a:t>
            </a:r>
          </a:p>
          <a:p>
            <a:r>
              <a:rPr lang="en-NL" dirty="0"/>
              <a:t>Waarom is dat een probleem denk je?</a:t>
            </a:r>
          </a:p>
        </p:txBody>
      </p:sp>
    </p:spTree>
    <p:extLst>
      <p:ext uri="{BB962C8B-B14F-4D97-AF65-F5344CB8AC3E}">
        <p14:creationId xmlns:p14="http://schemas.microsoft.com/office/powerpoint/2010/main" val="290590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0678-101A-1B4A-B7C6-2C02D68A3F42}"/>
              </a:ext>
            </a:extLst>
          </p:cNvPr>
          <p:cNvSpPr>
            <a:spLocks noGrp="1"/>
          </p:cNvSpPr>
          <p:nvPr>
            <p:ph type="title"/>
          </p:nvPr>
        </p:nvSpPr>
        <p:spPr/>
        <p:txBody>
          <a:bodyPr/>
          <a:lstStyle/>
          <a:p>
            <a:r>
              <a:rPr lang="en-NL" dirty="0"/>
              <a:t>Waar kun je dan last van hebben?</a:t>
            </a:r>
          </a:p>
        </p:txBody>
      </p:sp>
      <p:sp>
        <p:nvSpPr>
          <p:cNvPr id="3" name="Text Placeholder 2">
            <a:extLst>
              <a:ext uri="{FF2B5EF4-FFF2-40B4-BE49-F238E27FC236}">
                <a16:creationId xmlns:a16="http://schemas.microsoft.com/office/drawing/2014/main" id="{F0459F99-CF54-2A4F-8FB5-2667DA9242F7}"/>
              </a:ext>
            </a:extLst>
          </p:cNvPr>
          <p:cNvSpPr>
            <a:spLocks noGrp="1"/>
          </p:cNvSpPr>
          <p:nvPr>
            <p:ph type="body" sz="quarter" idx="10"/>
          </p:nvPr>
        </p:nvSpPr>
        <p:spPr>
          <a:xfrm>
            <a:off x="838201" y="1725613"/>
            <a:ext cx="4547615" cy="3896254"/>
          </a:xfrm>
        </p:spPr>
        <p:txBody>
          <a:bodyPr>
            <a:normAutofit/>
          </a:bodyPr>
          <a:lstStyle/>
          <a:p>
            <a:endParaRPr lang="en-NL" dirty="0"/>
          </a:p>
          <a:p>
            <a:r>
              <a:rPr lang="en-NL" dirty="0"/>
              <a:t>Lang hoesten, slijm opgeven</a:t>
            </a:r>
          </a:p>
          <a:p>
            <a:r>
              <a:rPr lang="en-NL" dirty="0"/>
              <a:t>Moeite met ademhalen</a:t>
            </a:r>
          </a:p>
          <a:p>
            <a:r>
              <a:rPr lang="en-NL" dirty="0"/>
              <a:t>Infecties in luchtwegen</a:t>
            </a:r>
          </a:p>
          <a:p>
            <a:r>
              <a:rPr lang="en-NL" dirty="0"/>
              <a:t>Moeizame vertering</a:t>
            </a:r>
          </a:p>
        </p:txBody>
      </p:sp>
      <p:pic>
        <p:nvPicPr>
          <p:cNvPr id="4" name="Picture 3">
            <a:extLst>
              <a:ext uri="{FF2B5EF4-FFF2-40B4-BE49-F238E27FC236}">
                <a16:creationId xmlns:a16="http://schemas.microsoft.com/office/drawing/2014/main" id="{77936FB8-60EE-7D4E-A7DC-308C078BC178}"/>
              </a:ext>
            </a:extLst>
          </p:cNvPr>
          <p:cNvPicPr>
            <a:picLocks noChangeAspect="1"/>
          </p:cNvPicPr>
          <p:nvPr/>
        </p:nvPicPr>
        <p:blipFill rotWithShape="1">
          <a:blip r:embed="rId3"/>
          <a:srcRect b="19671"/>
          <a:stretch/>
        </p:blipFill>
        <p:spPr>
          <a:xfrm>
            <a:off x="4974965" y="1260847"/>
            <a:ext cx="2739559" cy="5597153"/>
          </a:xfrm>
          <a:prstGeom prst="rect">
            <a:avLst/>
          </a:prstGeom>
        </p:spPr>
      </p:pic>
      <p:sp>
        <p:nvSpPr>
          <p:cNvPr id="10" name="Text Placeholder 2">
            <a:extLst>
              <a:ext uri="{FF2B5EF4-FFF2-40B4-BE49-F238E27FC236}">
                <a16:creationId xmlns:a16="http://schemas.microsoft.com/office/drawing/2014/main" id="{429E5A82-80C4-2F41-8BBC-80BFC379427E}"/>
              </a:ext>
            </a:extLst>
          </p:cNvPr>
          <p:cNvSpPr txBox="1">
            <a:spLocks/>
          </p:cNvSpPr>
          <p:nvPr/>
        </p:nvSpPr>
        <p:spPr>
          <a:xfrm>
            <a:off x="7357873" y="1725613"/>
            <a:ext cx="4008119" cy="38962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Font typeface="Arial"/>
              <a:buNone/>
              <a:defRPr sz="2800" b="0" kern="1200">
                <a:solidFill>
                  <a:schemeClr val="accent2"/>
                </a:solidFill>
                <a:latin typeface="+mn-lt"/>
                <a:ea typeface="+mn-ea"/>
                <a:cs typeface="+mn-cs"/>
              </a:defRPr>
            </a:lvl1pPr>
            <a:lvl2pPr marL="349250" indent="-342900" algn="l" defTabSz="914400" rtl="0" eaLnBrk="1" latinLnBrk="0" hangingPunct="1">
              <a:lnSpc>
                <a:spcPct val="90000"/>
              </a:lnSpc>
              <a:spcBef>
                <a:spcPts val="500"/>
              </a:spcBef>
              <a:spcAft>
                <a:spcPts val="1200"/>
              </a:spcAft>
              <a:buFont typeface="Arial" panose="020B0604020202020204" pitchFamily="34" charset="0"/>
              <a:buChar char="•"/>
              <a:tabLst/>
              <a:defRPr sz="2400" b="0" kern="1200">
                <a:solidFill>
                  <a:schemeClr val="accent2"/>
                </a:solidFill>
                <a:latin typeface="+mn-lt"/>
                <a:ea typeface="+mn-ea"/>
                <a:cs typeface="+mn-cs"/>
              </a:defRPr>
            </a:lvl2pPr>
            <a:lvl3pPr marL="6350" indent="0" algn="l" defTabSz="914400" rtl="0" eaLnBrk="1" latinLnBrk="0" hangingPunct="1">
              <a:lnSpc>
                <a:spcPct val="90000"/>
              </a:lnSpc>
              <a:spcBef>
                <a:spcPts val="500"/>
              </a:spcBef>
              <a:spcAft>
                <a:spcPts val="600"/>
              </a:spcAft>
              <a:buFont typeface="Arial"/>
              <a:buNone/>
              <a:tabLst/>
              <a:defRPr sz="2000" kern="1200">
                <a:solidFill>
                  <a:schemeClr val="accent2"/>
                </a:solidFill>
                <a:latin typeface="+mn-lt"/>
                <a:ea typeface="+mn-ea"/>
                <a:cs typeface="+mn-cs"/>
              </a:defRPr>
            </a:lvl3pPr>
            <a:lvl4pPr marL="488950" indent="-230188" algn="l" defTabSz="914400" rtl="0" eaLnBrk="1" latinLnBrk="0" hangingPunct="1">
              <a:lnSpc>
                <a:spcPct val="90000"/>
              </a:lnSpc>
              <a:spcBef>
                <a:spcPts val="500"/>
              </a:spcBef>
              <a:spcAft>
                <a:spcPts val="600"/>
              </a:spcAft>
              <a:buFont typeface="Arial"/>
              <a:buChar char="•"/>
              <a:tabLst/>
              <a:defRPr sz="1800" kern="1200">
                <a:solidFill>
                  <a:schemeClr val="accent2"/>
                </a:solidFill>
                <a:latin typeface="+mn-lt"/>
                <a:ea typeface="+mn-ea"/>
                <a:cs typeface="+mn-cs"/>
              </a:defRPr>
            </a:lvl4pPr>
            <a:lvl5pPr marL="757238" indent="-230188" algn="l" defTabSz="914400" rtl="0" eaLnBrk="1" latinLnBrk="0" hangingPunct="1">
              <a:lnSpc>
                <a:spcPct val="90000"/>
              </a:lnSpc>
              <a:spcBef>
                <a:spcPts val="500"/>
              </a:spcBef>
              <a:spcAft>
                <a:spcPts val="600"/>
              </a:spcAft>
              <a:buFont typeface="Arial"/>
              <a:buChar char="•"/>
              <a:tabLst/>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endParaRPr lang="en-NL" dirty="0"/>
          </a:p>
          <a:p>
            <a:pPr algn="r"/>
            <a:r>
              <a:rPr lang="en-NL" dirty="0"/>
              <a:t>Zout smakend zweet</a:t>
            </a:r>
          </a:p>
          <a:p>
            <a:pPr algn="r"/>
            <a:r>
              <a:rPr lang="en-NL" dirty="0"/>
              <a:t>Zwakkere botten</a:t>
            </a:r>
          </a:p>
          <a:p>
            <a:pPr algn="r"/>
            <a:r>
              <a:rPr lang="en-NL" dirty="0"/>
              <a:t>Slecht werkende lever</a:t>
            </a:r>
          </a:p>
          <a:p>
            <a:pPr algn="r"/>
            <a:r>
              <a:rPr lang="en-NL" dirty="0"/>
              <a:t>Verstopte darmen</a:t>
            </a:r>
          </a:p>
        </p:txBody>
      </p:sp>
    </p:spTree>
    <p:extLst>
      <p:ext uri="{BB962C8B-B14F-4D97-AF65-F5344CB8AC3E}">
        <p14:creationId xmlns:p14="http://schemas.microsoft.com/office/powerpoint/2010/main" val="397764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encil&#10;&#10;Description automatically generated">
            <a:extLst>
              <a:ext uri="{FF2B5EF4-FFF2-40B4-BE49-F238E27FC236}">
                <a16:creationId xmlns:a16="http://schemas.microsoft.com/office/drawing/2014/main" id="{822C5408-F8D2-EB49-84E6-CE43CA5A3B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0718" r="7735" b="25787"/>
          <a:stretch/>
        </p:blipFill>
        <p:spPr>
          <a:xfrm>
            <a:off x="9772" y="3739895"/>
            <a:ext cx="6983695" cy="2051305"/>
          </a:xfrm>
          <a:prstGeom prst="rect">
            <a:avLst/>
          </a:prstGeom>
        </p:spPr>
      </p:pic>
      <p:pic>
        <p:nvPicPr>
          <p:cNvPr id="5" name="Picture 4">
            <a:extLst>
              <a:ext uri="{FF2B5EF4-FFF2-40B4-BE49-F238E27FC236}">
                <a16:creationId xmlns:a16="http://schemas.microsoft.com/office/drawing/2014/main" id="{7D8C0E84-A567-C940-9B3F-CA2E9B5B1E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93467" y="1439863"/>
            <a:ext cx="5198533" cy="4351338"/>
          </a:xfrm>
          <a:prstGeom prst="rect">
            <a:avLst/>
          </a:prstGeom>
        </p:spPr>
      </p:pic>
      <p:sp>
        <p:nvSpPr>
          <p:cNvPr id="2" name="Title 1">
            <a:extLst>
              <a:ext uri="{FF2B5EF4-FFF2-40B4-BE49-F238E27FC236}">
                <a16:creationId xmlns:a16="http://schemas.microsoft.com/office/drawing/2014/main" id="{49BDE2B0-7B50-F443-95BD-43767093C7E5}"/>
              </a:ext>
            </a:extLst>
          </p:cNvPr>
          <p:cNvSpPr>
            <a:spLocks noGrp="1"/>
          </p:cNvSpPr>
          <p:nvPr>
            <p:ph type="title"/>
          </p:nvPr>
        </p:nvSpPr>
        <p:spPr/>
        <p:txBody>
          <a:bodyPr/>
          <a:lstStyle/>
          <a:p>
            <a:r>
              <a:rPr lang="en-NL" dirty="0"/>
              <a:t>Zo voelt benauwdheid</a:t>
            </a:r>
          </a:p>
        </p:txBody>
      </p:sp>
      <p:sp>
        <p:nvSpPr>
          <p:cNvPr id="3" name="Text Placeholder 2">
            <a:extLst>
              <a:ext uri="{FF2B5EF4-FFF2-40B4-BE49-F238E27FC236}">
                <a16:creationId xmlns:a16="http://schemas.microsoft.com/office/drawing/2014/main" id="{82CB96FA-3CAF-3D45-9615-43BCCC44F003}"/>
              </a:ext>
            </a:extLst>
          </p:cNvPr>
          <p:cNvSpPr>
            <a:spLocks noGrp="1"/>
          </p:cNvSpPr>
          <p:nvPr>
            <p:ph type="body" sz="quarter" idx="10"/>
          </p:nvPr>
        </p:nvSpPr>
        <p:spPr/>
        <p:txBody>
          <a:bodyPr/>
          <a:lstStyle/>
          <a:p>
            <a:r>
              <a:rPr lang="en-NL" dirty="0"/>
              <a:t>Probeer het zelf: doe je neus dicht en adem 60 tellen door een rietje. </a:t>
            </a:r>
          </a:p>
          <a:p>
            <a:r>
              <a:rPr lang="en-NL" dirty="0"/>
              <a:t>Hoe voelt dat?</a:t>
            </a:r>
          </a:p>
        </p:txBody>
      </p:sp>
    </p:spTree>
    <p:extLst>
      <p:ext uri="{BB962C8B-B14F-4D97-AF65-F5344CB8AC3E}">
        <p14:creationId xmlns:p14="http://schemas.microsoft.com/office/powerpoint/2010/main" val="193875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38B4-D342-294A-8015-0C82A56903C7}"/>
              </a:ext>
            </a:extLst>
          </p:cNvPr>
          <p:cNvSpPr>
            <a:spLocks noGrp="1"/>
          </p:cNvSpPr>
          <p:nvPr>
            <p:ph type="title"/>
          </p:nvPr>
        </p:nvSpPr>
        <p:spPr/>
        <p:txBody>
          <a:bodyPr/>
          <a:lstStyle/>
          <a:p>
            <a:r>
              <a:rPr lang="en-NL" dirty="0"/>
              <a:t>Een erfelijke ziekte, hoe werkt dat?</a:t>
            </a:r>
          </a:p>
        </p:txBody>
      </p:sp>
      <p:sp>
        <p:nvSpPr>
          <p:cNvPr id="3" name="Text Placeholder 2">
            <a:extLst>
              <a:ext uri="{FF2B5EF4-FFF2-40B4-BE49-F238E27FC236}">
                <a16:creationId xmlns:a16="http://schemas.microsoft.com/office/drawing/2014/main" id="{C6DFAD15-CB77-D442-A3F4-3429F0DDA929}"/>
              </a:ext>
            </a:extLst>
          </p:cNvPr>
          <p:cNvSpPr>
            <a:spLocks noGrp="1"/>
          </p:cNvSpPr>
          <p:nvPr>
            <p:ph type="body" sz="quarter" idx="10"/>
          </p:nvPr>
        </p:nvSpPr>
        <p:spPr>
          <a:xfrm>
            <a:off x="838201" y="1725613"/>
            <a:ext cx="5244548" cy="1449430"/>
          </a:xfrm>
        </p:spPr>
        <p:txBody>
          <a:bodyPr/>
          <a:lstStyle/>
          <a:p>
            <a:r>
              <a:rPr lang="en-NL" dirty="0"/>
              <a:t>Eerst iets over cellen en ‘genen’:</a:t>
            </a:r>
          </a:p>
        </p:txBody>
      </p:sp>
      <p:pic>
        <p:nvPicPr>
          <p:cNvPr id="9" name="Picture 8" descr="Icon&#10;&#10;Description automatically generated">
            <a:extLst>
              <a:ext uri="{FF2B5EF4-FFF2-40B4-BE49-F238E27FC236}">
                <a16:creationId xmlns:a16="http://schemas.microsoft.com/office/drawing/2014/main" id="{1A1C4AFE-4B27-D849-AD40-9A2FD6FABF72}"/>
              </a:ext>
            </a:extLst>
          </p:cNvPr>
          <p:cNvPicPr>
            <a:picLocks noChangeAspect="1"/>
          </p:cNvPicPr>
          <p:nvPr/>
        </p:nvPicPr>
        <p:blipFill>
          <a:blip r:embed="rId3"/>
          <a:stretch>
            <a:fillRect/>
          </a:stretch>
        </p:blipFill>
        <p:spPr>
          <a:xfrm>
            <a:off x="377475" y="2499746"/>
            <a:ext cx="2490214" cy="3705596"/>
          </a:xfrm>
          <a:prstGeom prst="rect">
            <a:avLst/>
          </a:prstGeom>
        </p:spPr>
      </p:pic>
      <p:sp>
        <p:nvSpPr>
          <p:cNvPr id="26" name="TextBox 25">
            <a:extLst>
              <a:ext uri="{FF2B5EF4-FFF2-40B4-BE49-F238E27FC236}">
                <a16:creationId xmlns:a16="http://schemas.microsoft.com/office/drawing/2014/main" id="{2F2A7AB2-821C-0C4A-8845-8B8A4F6DDBBE}"/>
              </a:ext>
            </a:extLst>
          </p:cNvPr>
          <p:cNvSpPr txBox="1"/>
          <p:nvPr/>
        </p:nvSpPr>
        <p:spPr>
          <a:xfrm>
            <a:off x="3425511" y="4781796"/>
            <a:ext cx="453970" cy="369332"/>
          </a:xfrm>
          <a:prstGeom prst="rect">
            <a:avLst/>
          </a:prstGeom>
          <a:noFill/>
        </p:spPr>
        <p:txBody>
          <a:bodyPr wrap="none" rtlCol="0">
            <a:spAutoFit/>
          </a:bodyPr>
          <a:lstStyle/>
          <a:p>
            <a:pPr algn="ctr"/>
            <a:r>
              <a:rPr lang="en-NL" dirty="0">
                <a:solidFill>
                  <a:schemeClr val="accent2"/>
                </a:solidFill>
              </a:rPr>
              <a:t>cel</a:t>
            </a:r>
          </a:p>
        </p:txBody>
      </p:sp>
      <p:sp>
        <p:nvSpPr>
          <p:cNvPr id="33" name="Oval 32">
            <a:extLst>
              <a:ext uri="{FF2B5EF4-FFF2-40B4-BE49-F238E27FC236}">
                <a16:creationId xmlns:a16="http://schemas.microsoft.com/office/drawing/2014/main" id="{2AA783C2-4ECB-CB4F-8EFA-D5FFF98089DD}"/>
              </a:ext>
            </a:extLst>
          </p:cNvPr>
          <p:cNvSpPr/>
          <p:nvPr/>
        </p:nvSpPr>
        <p:spPr>
          <a:xfrm>
            <a:off x="2042560" y="4175515"/>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74" name="Group 73">
            <a:extLst>
              <a:ext uri="{FF2B5EF4-FFF2-40B4-BE49-F238E27FC236}">
                <a16:creationId xmlns:a16="http://schemas.microsoft.com/office/drawing/2014/main" id="{F562B8A2-D04A-D940-A6A6-8B990A6F4E66}"/>
              </a:ext>
            </a:extLst>
          </p:cNvPr>
          <p:cNvGrpSpPr/>
          <p:nvPr/>
        </p:nvGrpSpPr>
        <p:grpSpPr>
          <a:xfrm>
            <a:off x="2265932" y="3978910"/>
            <a:ext cx="1720851" cy="658368"/>
            <a:chOff x="2265932" y="3978910"/>
            <a:chExt cx="1720851" cy="658368"/>
          </a:xfrm>
        </p:grpSpPr>
        <p:sp>
          <p:nvSpPr>
            <p:cNvPr id="10" name="Oval 9">
              <a:extLst>
                <a:ext uri="{FF2B5EF4-FFF2-40B4-BE49-F238E27FC236}">
                  <a16:creationId xmlns:a16="http://schemas.microsoft.com/office/drawing/2014/main" id="{EF3520A3-E221-E744-99B7-F5BA775EAA6F}"/>
                </a:ext>
              </a:extLst>
            </p:cNvPr>
            <p:cNvSpPr/>
            <p:nvPr/>
          </p:nvSpPr>
          <p:spPr>
            <a:xfrm>
              <a:off x="3328415" y="3978910"/>
              <a:ext cx="658368" cy="6583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Oval 12">
              <a:extLst>
                <a:ext uri="{FF2B5EF4-FFF2-40B4-BE49-F238E27FC236}">
                  <a16:creationId xmlns:a16="http://schemas.microsoft.com/office/drawing/2014/main" id="{76EB6C8E-BFFC-AA40-AB90-58E9D6FF0885}"/>
                </a:ext>
              </a:extLst>
            </p:cNvPr>
            <p:cNvSpPr/>
            <p:nvPr/>
          </p:nvSpPr>
          <p:spPr>
            <a:xfrm>
              <a:off x="3546811" y="4203405"/>
              <a:ext cx="211371" cy="211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4" name="Straight Arrow Connector 33">
              <a:extLst>
                <a:ext uri="{FF2B5EF4-FFF2-40B4-BE49-F238E27FC236}">
                  <a16:creationId xmlns:a16="http://schemas.microsoft.com/office/drawing/2014/main" id="{3930C889-D508-BC4F-BD21-F100F251936B}"/>
                </a:ext>
              </a:extLst>
            </p:cNvPr>
            <p:cNvCxnSpPr/>
            <p:nvPr/>
          </p:nvCxnSpPr>
          <p:spPr>
            <a:xfrm>
              <a:off x="2265932" y="4308094"/>
              <a:ext cx="983857" cy="0"/>
            </a:xfrm>
            <a:prstGeom prst="straightConnector1">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a16="http://schemas.microsoft.com/office/drawing/2014/main" id="{E3A6CF27-314B-0049-AFB6-3B5BB1457669}"/>
              </a:ext>
            </a:extLst>
          </p:cNvPr>
          <p:cNvSpPr/>
          <p:nvPr/>
        </p:nvSpPr>
        <p:spPr>
          <a:xfrm>
            <a:off x="1629810" y="4296165"/>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6" name="Oval 35">
            <a:extLst>
              <a:ext uri="{FF2B5EF4-FFF2-40B4-BE49-F238E27FC236}">
                <a16:creationId xmlns:a16="http://schemas.microsoft.com/office/drawing/2014/main" id="{BF376A50-D191-5149-95CF-96ED21A89CA0}"/>
              </a:ext>
            </a:extLst>
          </p:cNvPr>
          <p:cNvSpPr/>
          <p:nvPr/>
        </p:nvSpPr>
        <p:spPr>
          <a:xfrm>
            <a:off x="1738309" y="3901223"/>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7" name="Oval 36">
            <a:extLst>
              <a:ext uri="{FF2B5EF4-FFF2-40B4-BE49-F238E27FC236}">
                <a16:creationId xmlns:a16="http://schemas.microsoft.com/office/drawing/2014/main" id="{4E3B9FC8-CE07-B84B-9A0A-00EA93B7F209}"/>
              </a:ext>
            </a:extLst>
          </p:cNvPr>
          <p:cNvSpPr/>
          <p:nvPr/>
        </p:nvSpPr>
        <p:spPr>
          <a:xfrm>
            <a:off x="1331909" y="4002823"/>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Oval 37">
            <a:extLst>
              <a:ext uri="{FF2B5EF4-FFF2-40B4-BE49-F238E27FC236}">
                <a16:creationId xmlns:a16="http://schemas.microsoft.com/office/drawing/2014/main" id="{D422A74C-01AF-E64E-A6A7-EEFD55F48D44}"/>
              </a:ext>
            </a:extLst>
          </p:cNvPr>
          <p:cNvSpPr/>
          <p:nvPr/>
        </p:nvSpPr>
        <p:spPr>
          <a:xfrm>
            <a:off x="1065209" y="4244123"/>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9" name="Oval 38">
            <a:extLst>
              <a:ext uri="{FF2B5EF4-FFF2-40B4-BE49-F238E27FC236}">
                <a16:creationId xmlns:a16="http://schemas.microsoft.com/office/drawing/2014/main" id="{F251F509-5BA8-D24C-B4CF-2FB04B60CC5B}"/>
              </a:ext>
            </a:extLst>
          </p:cNvPr>
          <p:cNvSpPr/>
          <p:nvPr/>
        </p:nvSpPr>
        <p:spPr>
          <a:xfrm>
            <a:off x="976309" y="3920273"/>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0" name="Oval 39">
            <a:extLst>
              <a:ext uri="{FF2B5EF4-FFF2-40B4-BE49-F238E27FC236}">
                <a16:creationId xmlns:a16="http://schemas.microsoft.com/office/drawing/2014/main" id="{5A3C74AC-53B0-2C4C-8535-5BC8D94322F0}"/>
              </a:ext>
            </a:extLst>
          </p:cNvPr>
          <p:cNvSpPr/>
          <p:nvPr/>
        </p:nvSpPr>
        <p:spPr>
          <a:xfrm>
            <a:off x="1154109" y="3678973"/>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F61FED2C-A454-B34B-844E-86ED42FEA95F}"/>
              </a:ext>
            </a:extLst>
          </p:cNvPr>
          <p:cNvSpPr/>
          <p:nvPr/>
        </p:nvSpPr>
        <p:spPr>
          <a:xfrm>
            <a:off x="2106609" y="3825023"/>
            <a:ext cx="279188" cy="2651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3" name="Picture 42">
            <a:extLst>
              <a:ext uri="{FF2B5EF4-FFF2-40B4-BE49-F238E27FC236}">
                <a16:creationId xmlns:a16="http://schemas.microsoft.com/office/drawing/2014/main" id="{8C60817D-90E9-E84E-AF12-17521133FD03}"/>
              </a:ext>
            </a:extLst>
          </p:cNvPr>
          <p:cNvPicPr>
            <a:picLocks noChangeAspect="1"/>
          </p:cNvPicPr>
          <p:nvPr/>
        </p:nvPicPr>
        <p:blipFill>
          <a:blip r:embed="rId4"/>
          <a:srcRect/>
          <a:stretch/>
        </p:blipFill>
        <p:spPr>
          <a:xfrm>
            <a:off x="8877581" y="3905219"/>
            <a:ext cx="1558078" cy="2253220"/>
          </a:xfrm>
          <a:prstGeom prst="rect">
            <a:avLst/>
          </a:prstGeom>
        </p:spPr>
      </p:pic>
      <p:cxnSp>
        <p:nvCxnSpPr>
          <p:cNvPr id="44" name="Straight Connector 43">
            <a:extLst>
              <a:ext uri="{FF2B5EF4-FFF2-40B4-BE49-F238E27FC236}">
                <a16:creationId xmlns:a16="http://schemas.microsoft.com/office/drawing/2014/main" id="{E0703275-88CE-5E40-986E-F31B1B5B4631}"/>
              </a:ext>
            </a:extLst>
          </p:cNvPr>
          <p:cNvCxnSpPr>
            <a:cxnSpLocks/>
          </p:cNvCxnSpPr>
          <p:nvPr/>
        </p:nvCxnSpPr>
        <p:spPr>
          <a:xfrm>
            <a:off x="9213247" y="3035300"/>
            <a:ext cx="386748" cy="789723"/>
          </a:xfrm>
          <a:prstGeom prst="line">
            <a:avLst/>
          </a:prstGeom>
          <a:ln w="57150" cap="rnd">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306E3AD-C598-6A41-97AD-5E900F36449B}"/>
              </a:ext>
            </a:extLst>
          </p:cNvPr>
          <p:cNvCxnSpPr>
            <a:cxnSpLocks/>
          </p:cNvCxnSpPr>
          <p:nvPr/>
        </p:nvCxnSpPr>
        <p:spPr>
          <a:xfrm flipH="1">
            <a:off x="9772650" y="3033057"/>
            <a:ext cx="369374" cy="775622"/>
          </a:xfrm>
          <a:prstGeom prst="line">
            <a:avLst/>
          </a:prstGeom>
          <a:ln w="57150" cap="rnd">
            <a:prstDash val="sysDot"/>
          </a:ln>
        </p:spPr>
        <p:style>
          <a:lnRef idx="1">
            <a:schemeClr val="accent1"/>
          </a:lnRef>
          <a:fillRef idx="0">
            <a:schemeClr val="accent1"/>
          </a:fillRef>
          <a:effectRef idx="0">
            <a:schemeClr val="accent1"/>
          </a:effectRef>
          <a:fontRef idx="minor">
            <a:schemeClr val="tx1"/>
          </a:fontRef>
        </p:style>
      </p:cxnSp>
      <p:pic>
        <p:nvPicPr>
          <p:cNvPr id="46" name="Picture 45" descr="Shape, icon, circle&#10;&#10;Description automatically generated">
            <a:extLst>
              <a:ext uri="{FF2B5EF4-FFF2-40B4-BE49-F238E27FC236}">
                <a16:creationId xmlns:a16="http://schemas.microsoft.com/office/drawing/2014/main" id="{7139F445-A223-F941-B774-7C5F3D9C1AFB}"/>
              </a:ext>
            </a:extLst>
          </p:cNvPr>
          <p:cNvPicPr>
            <a:picLocks noChangeAspect="1"/>
          </p:cNvPicPr>
          <p:nvPr/>
        </p:nvPicPr>
        <p:blipFill>
          <a:blip r:embed="rId5"/>
          <a:stretch>
            <a:fillRect/>
          </a:stretch>
        </p:blipFill>
        <p:spPr>
          <a:xfrm>
            <a:off x="7765003" y="1165966"/>
            <a:ext cx="1567634" cy="1566120"/>
          </a:xfrm>
          <a:prstGeom prst="rect">
            <a:avLst/>
          </a:prstGeom>
        </p:spPr>
      </p:pic>
      <p:pic>
        <p:nvPicPr>
          <p:cNvPr id="47" name="Picture 46" descr="Shape, circle&#10;&#10;Description automatically generated">
            <a:extLst>
              <a:ext uri="{FF2B5EF4-FFF2-40B4-BE49-F238E27FC236}">
                <a16:creationId xmlns:a16="http://schemas.microsoft.com/office/drawing/2014/main" id="{2B39B392-9D7A-1A4E-99A6-4525B764E024}"/>
              </a:ext>
            </a:extLst>
          </p:cNvPr>
          <p:cNvPicPr>
            <a:picLocks noChangeAspect="1"/>
          </p:cNvPicPr>
          <p:nvPr/>
        </p:nvPicPr>
        <p:blipFill>
          <a:blip r:embed="rId6"/>
          <a:stretch>
            <a:fillRect/>
          </a:stretch>
        </p:blipFill>
        <p:spPr>
          <a:xfrm>
            <a:off x="9910089" y="1165966"/>
            <a:ext cx="1567634" cy="1566120"/>
          </a:xfrm>
          <a:prstGeom prst="rect">
            <a:avLst/>
          </a:prstGeom>
        </p:spPr>
      </p:pic>
      <p:grpSp>
        <p:nvGrpSpPr>
          <p:cNvPr id="60" name="Group 59">
            <a:extLst>
              <a:ext uri="{FF2B5EF4-FFF2-40B4-BE49-F238E27FC236}">
                <a16:creationId xmlns:a16="http://schemas.microsoft.com/office/drawing/2014/main" id="{A9E1F2C3-FC75-2042-8BEB-0126A1CB77B3}"/>
              </a:ext>
            </a:extLst>
          </p:cNvPr>
          <p:cNvGrpSpPr/>
          <p:nvPr/>
        </p:nvGrpSpPr>
        <p:grpSpPr>
          <a:xfrm>
            <a:off x="10030539" y="2491529"/>
            <a:ext cx="465328" cy="465328"/>
            <a:chOff x="8762300" y="2969260"/>
            <a:chExt cx="658368" cy="658368"/>
          </a:xfrm>
        </p:grpSpPr>
        <p:sp>
          <p:nvSpPr>
            <p:cNvPr id="57" name="Oval 56">
              <a:extLst>
                <a:ext uri="{FF2B5EF4-FFF2-40B4-BE49-F238E27FC236}">
                  <a16:creationId xmlns:a16="http://schemas.microsoft.com/office/drawing/2014/main" id="{24F922A7-2D76-A249-90FD-128CA4AC1937}"/>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8" name="Rounded Rectangle 57">
              <a:extLst>
                <a:ext uri="{FF2B5EF4-FFF2-40B4-BE49-F238E27FC236}">
                  <a16:creationId xmlns:a16="http://schemas.microsoft.com/office/drawing/2014/main" id="{43445DEB-6565-C64B-98BC-73CF023AF10A}"/>
                </a:ext>
              </a:extLst>
            </p:cNvPr>
            <p:cNvSpPr/>
            <p:nvPr/>
          </p:nvSpPr>
          <p:spPr>
            <a:xfrm>
              <a:off x="9124130"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9" name="Rounded Rectangle 58">
              <a:extLst>
                <a:ext uri="{FF2B5EF4-FFF2-40B4-BE49-F238E27FC236}">
                  <a16:creationId xmlns:a16="http://schemas.microsoft.com/office/drawing/2014/main" id="{3EF58417-1115-C645-B419-50F21DAA8F8B}"/>
                </a:ext>
              </a:extLst>
            </p:cNvPr>
            <p:cNvSpPr/>
            <p:nvPr/>
          </p:nvSpPr>
          <p:spPr>
            <a:xfrm>
              <a:off x="8920034" y="3139967"/>
              <a:ext cx="136949" cy="3189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61" name="Group 60">
            <a:extLst>
              <a:ext uri="{FF2B5EF4-FFF2-40B4-BE49-F238E27FC236}">
                <a16:creationId xmlns:a16="http://schemas.microsoft.com/office/drawing/2014/main" id="{8CF9C724-5E5C-4748-9998-03FD616B8C1D}"/>
              </a:ext>
            </a:extLst>
          </p:cNvPr>
          <p:cNvGrpSpPr/>
          <p:nvPr/>
        </p:nvGrpSpPr>
        <p:grpSpPr>
          <a:xfrm>
            <a:off x="8836600" y="2491529"/>
            <a:ext cx="465328" cy="465328"/>
            <a:chOff x="8762300" y="2969260"/>
            <a:chExt cx="658368" cy="658368"/>
          </a:xfrm>
        </p:grpSpPr>
        <p:sp>
          <p:nvSpPr>
            <p:cNvPr id="62" name="Oval 61">
              <a:extLst>
                <a:ext uri="{FF2B5EF4-FFF2-40B4-BE49-F238E27FC236}">
                  <a16:creationId xmlns:a16="http://schemas.microsoft.com/office/drawing/2014/main" id="{BB13ECD1-7528-9444-BA86-C2051DD410E8}"/>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3" name="Rounded Rectangle 62">
              <a:extLst>
                <a:ext uri="{FF2B5EF4-FFF2-40B4-BE49-F238E27FC236}">
                  <a16:creationId xmlns:a16="http://schemas.microsoft.com/office/drawing/2014/main" id="{5098A0CE-0AC1-A54D-924D-3FDDF43A7254}"/>
                </a:ext>
              </a:extLst>
            </p:cNvPr>
            <p:cNvSpPr/>
            <p:nvPr/>
          </p:nvSpPr>
          <p:spPr>
            <a:xfrm>
              <a:off x="9125985" y="3139967"/>
              <a:ext cx="136949" cy="3189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4" name="Rounded Rectangle 63">
              <a:extLst>
                <a:ext uri="{FF2B5EF4-FFF2-40B4-BE49-F238E27FC236}">
                  <a16:creationId xmlns:a16="http://schemas.microsoft.com/office/drawing/2014/main" id="{8F039079-D6DF-A542-9E3E-4D8006FA992E}"/>
                </a:ext>
              </a:extLst>
            </p:cNvPr>
            <p:cNvSpPr/>
            <p:nvPr/>
          </p:nvSpPr>
          <p:spPr>
            <a:xfrm>
              <a:off x="8925416" y="3139967"/>
              <a:ext cx="136949" cy="318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65" name="Group 64">
            <a:extLst>
              <a:ext uri="{FF2B5EF4-FFF2-40B4-BE49-F238E27FC236}">
                <a16:creationId xmlns:a16="http://schemas.microsoft.com/office/drawing/2014/main" id="{E0E7E7D9-02F9-594F-AC8C-839513F6563F}"/>
              </a:ext>
            </a:extLst>
          </p:cNvPr>
          <p:cNvGrpSpPr/>
          <p:nvPr/>
        </p:nvGrpSpPr>
        <p:grpSpPr>
          <a:xfrm rot="10800000">
            <a:off x="10030539" y="4977816"/>
            <a:ext cx="465328" cy="465328"/>
            <a:chOff x="8762300" y="2969260"/>
            <a:chExt cx="658368" cy="658368"/>
          </a:xfrm>
        </p:grpSpPr>
        <p:sp>
          <p:nvSpPr>
            <p:cNvPr id="66" name="Oval 65">
              <a:extLst>
                <a:ext uri="{FF2B5EF4-FFF2-40B4-BE49-F238E27FC236}">
                  <a16:creationId xmlns:a16="http://schemas.microsoft.com/office/drawing/2014/main" id="{2442C9B7-4E10-7A46-8777-3E2F46EB1A66}"/>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7" name="Rounded Rectangle 66">
              <a:extLst>
                <a:ext uri="{FF2B5EF4-FFF2-40B4-BE49-F238E27FC236}">
                  <a16:creationId xmlns:a16="http://schemas.microsoft.com/office/drawing/2014/main" id="{8B188292-F053-184B-B15E-BC376E8B3F2C}"/>
                </a:ext>
              </a:extLst>
            </p:cNvPr>
            <p:cNvSpPr/>
            <p:nvPr/>
          </p:nvSpPr>
          <p:spPr>
            <a:xfrm>
              <a:off x="892913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8" name="Rounded Rectangle 67">
              <a:extLst>
                <a:ext uri="{FF2B5EF4-FFF2-40B4-BE49-F238E27FC236}">
                  <a16:creationId xmlns:a16="http://schemas.microsoft.com/office/drawing/2014/main" id="{BB75B5F9-B960-044C-846B-92AD8E2D8DC2}"/>
                </a:ext>
              </a:extLst>
            </p:cNvPr>
            <p:cNvSpPr/>
            <p:nvPr/>
          </p:nvSpPr>
          <p:spPr>
            <a:xfrm>
              <a:off x="9125985" y="3139967"/>
              <a:ext cx="136949" cy="318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75" name="Group 74">
            <a:extLst>
              <a:ext uri="{FF2B5EF4-FFF2-40B4-BE49-F238E27FC236}">
                <a16:creationId xmlns:a16="http://schemas.microsoft.com/office/drawing/2014/main" id="{7854AFD5-268B-2341-A3F1-B2F67A4C8FD6}"/>
              </a:ext>
            </a:extLst>
          </p:cNvPr>
          <p:cNvGrpSpPr/>
          <p:nvPr/>
        </p:nvGrpSpPr>
        <p:grpSpPr>
          <a:xfrm>
            <a:off x="3758182" y="3978910"/>
            <a:ext cx="1598486" cy="658368"/>
            <a:chOff x="3758182" y="3978910"/>
            <a:chExt cx="1598486" cy="658368"/>
          </a:xfrm>
        </p:grpSpPr>
        <p:sp>
          <p:nvSpPr>
            <p:cNvPr id="12" name="Oval 11">
              <a:extLst>
                <a:ext uri="{FF2B5EF4-FFF2-40B4-BE49-F238E27FC236}">
                  <a16:creationId xmlns:a16="http://schemas.microsoft.com/office/drawing/2014/main" id="{453BBBB6-858B-F24C-BE70-D141E43C5B33}"/>
                </a:ext>
              </a:extLst>
            </p:cNvPr>
            <p:cNvSpPr/>
            <p:nvPr/>
          </p:nvSpPr>
          <p:spPr>
            <a:xfrm>
              <a:off x="4698300" y="397891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Rounded Rectangle 13">
              <a:extLst>
                <a:ext uri="{FF2B5EF4-FFF2-40B4-BE49-F238E27FC236}">
                  <a16:creationId xmlns:a16="http://schemas.microsoft.com/office/drawing/2014/main" id="{4417C208-FBF9-6D49-832B-3909BE284DBA}"/>
                </a:ext>
              </a:extLst>
            </p:cNvPr>
            <p:cNvSpPr/>
            <p:nvPr/>
          </p:nvSpPr>
          <p:spPr>
            <a:xfrm>
              <a:off x="4865135" y="4149617"/>
              <a:ext cx="136949" cy="318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Rounded Rectangle 14">
              <a:extLst>
                <a:ext uri="{FF2B5EF4-FFF2-40B4-BE49-F238E27FC236}">
                  <a16:creationId xmlns:a16="http://schemas.microsoft.com/office/drawing/2014/main" id="{3A659DB3-C297-2B48-B292-2125AEFA520F}"/>
                </a:ext>
              </a:extLst>
            </p:cNvPr>
            <p:cNvSpPr/>
            <p:nvPr/>
          </p:nvSpPr>
          <p:spPr>
            <a:xfrm>
              <a:off x="5061985" y="414961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2" name="Straight Arrow Connector 21">
              <a:extLst>
                <a:ext uri="{FF2B5EF4-FFF2-40B4-BE49-F238E27FC236}">
                  <a16:creationId xmlns:a16="http://schemas.microsoft.com/office/drawing/2014/main" id="{D2FC222A-4DE7-504E-A025-D0F46BFA1382}"/>
                </a:ext>
              </a:extLst>
            </p:cNvPr>
            <p:cNvCxnSpPr>
              <a:cxnSpLocks/>
            </p:cNvCxnSpPr>
            <p:nvPr/>
          </p:nvCxnSpPr>
          <p:spPr>
            <a:xfrm>
              <a:off x="3758182" y="4308094"/>
              <a:ext cx="851918"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0071E95B-29A4-5741-846D-DD6429CF33E3}"/>
              </a:ext>
            </a:extLst>
          </p:cNvPr>
          <p:cNvGrpSpPr/>
          <p:nvPr/>
        </p:nvGrpSpPr>
        <p:grpSpPr>
          <a:xfrm>
            <a:off x="5198934" y="4149617"/>
            <a:ext cx="1026771" cy="318945"/>
            <a:chOff x="5198934" y="4149617"/>
            <a:chExt cx="1026771" cy="318945"/>
          </a:xfrm>
        </p:grpSpPr>
        <p:sp>
          <p:nvSpPr>
            <p:cNvPr id="16" name="Rounded Rectangle 15">
              <a:extLst>
                <a:ext uri="{FF2B5EF4-FFF2-40B4-BE49-F238E27FC236}">
                  <a16:creationId xmlns:a16="http://schemas.microsoft.com/office/drawing/2014/main" id="{5C730C65-86CD-4446-BAC1-5579CF52D5E2}"/>
                </a:ext>
              </a:extLst>
            </p:cNvPr>
            <p:cNvSpPr/>
            <p:nvPr/>
          </p:nvSpPr>
          <p:spPr>
            <a:xfrm>
              <a:off x="6088756" y="414961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3" name="Straight Arrow Connector 22">
              <a:extLst>
                <a:ext uri="{FF2B5EF4-FFF2-40B4-BE49-F238E27FC236}">
                  <a16:creationId xmlns:a16="http://schemas.microsoft.com/office/drawing/2014/main" id="{AC725299-B290-BF4E-ADDC-DE8D24703222}"/>
                </a:ext>
              </a:extLst>
            </p:cNvPr>
            <p:cNvCxnSpPr>
              <a:cxnSpLocks/>
              <a:stCxn id="15" idx="3"/>
            </p:cNvCxnSpPr>
            <p:nvPr/>
          </p:nvCxnSpPr>
          <p:spPr>
            <a:xfrm flipV="1">
              <a:off x="5198934" y="4308094"/>
              <a:ext cx="752773" cy="996"/>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B26B4BFC-B06C-AA42-8063-C95F42F96E97}"/>
              </a:ext>
            </a:extLst>
          </p:cNvPr>
          <p:cNvGrpSpPr/>
          <p:nvPr/>
        </p:nvGrpSpPr>
        <p:grpSpPr>
          <a:xfrm>
            <a:off x="6225705" y="3923919"/>
            <a:ext cx="1378167" cy="768350"/>
            <a:chOff x="6225705" y="3923919"/>
            <a:chExt cx="1378167" cy="768350"/>
          </a:xfrm>
        </p:grpSpPr>
        <p:pic>
          <p:nvPicPr>
            <p:cNvPr id="20" name="Picture 19" descr="Icon&#10;&#10;Description automatically generated">
              <a:extLst>
                <a:ext uri="{FF2B5EF4-FFF2-40B4-BE49-F238E27FC236}">
                  <a16:creationId xmlns:a16="http://schemas.microsoft.com/office/drawing/2014/main" id="{AA222EA8-FDB2-0149-883D-7842EE377D5B}"/>
                </a:ext>
              </a:extLst>
            </p:cNvPr>
            <p:cNvPicPr>
              <a:picLocks noChangeAspect="1"/>
            </p:cNvPicPr>
            <p:nvPr/>
          </p:nvPicPr>
          <p:blipFill>
            <a:blip r:embed="rId7"/>
            <a:stretch>
              <a:fillRect/>
            </a:stretch>
          </p:blipFill>
          <p:spPr>
            <a:xfrm>
              <a:off x="6835522" y="3923919"/>
              <a:ext cx="768350" cy="768350"/>
            </a:xfrm>
            <a:prstGeom prst="rect">
              <a:avLst/>
            </a:prstGeom>
          </p:spPr>
        </p:pic>
        <p:cxnSp>
          <p:nvCxnSpPr>
            <p:cNvPr id="24" name="Straight Arrow Connector 23">
              <a:extLst>
                <a:ext uri="{FF2B5EF4-FFF2-40B4-BE49-F238E27FC236}">
                  <a16:creationId xmlns:a16="http://schemas.microsoft.com/office/drawing/2014/main" id="{77CAE42D-B5A6-AD4D-B251-F718E9849C8A}"/>
                </a:ext>
              </a:extLst>
            </p:cNvPr>
            <p:cNvCxnSpPr>
              <a:cxnSpLocks/>
              <a:stCxn id="16" idx="3"/>
              <a:endCxn id="20" idx="1"/>
            </p:cNvCxnSpPr>
            <p:nvPr/>
          </p:nvCxnSpPr>
          <p:spPr>
            <a:xfrm flipV="1">
              <a:off x="6225705" y="4308094"/>
              <a:ext cx="609817" cy="996"/>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5F20FC8-9CD3-2249-A86A-D3819D843380}"/>
              </a:ext>
            </a:extLst>
          </p:cNvPr>
          <p:cNvSpPr txBox="1"/>
          <p:nvPr/>
        </p:nvSpPr>
        <p:spPr>
          <a:xfrm>
            <a:off x="4420587" y="4781796"/>
            <a:ext cx="1213794" cy="646331"/>
          </a:xfrm>
          <a:prstGeom prst="rect">
            <a:avLst/>
          </a:prstGeom>
          <a:noFill/>
        </p:spPr>
        <p:txBody>
          <a:bodyPr wrap="none" rtlCol="0">
            <a:spAutoFit/>
          </a:bodyPr>
          <a:lstStyle/>
          <a:p>
            <a:pPr algn="ctr"/>
            <a:r>
              <a:rPr lang="en-NL" dirty="0">
                <a:solidFill>
                  <a:schemeClr val="accent2"/>
                </a:solidFill>
              </a:rPr>
              <a:t>celkern</a:t>
            </a:r>
          </a:p>
          <a:p>
            <a:pPr algn="ctr"/>
            <a:r>
              <a:rPr lang="en-NL" dirty="0">
                <a:solidFill>
                  <a:schemeClr val="accent2"/>
                </a:solidFill>
              </a:rPr>
              <a:t>met genen</a:t>
            </a:r>
          </a:p>
        </p:txBody>
      </p:sp>
      <p:sp>
        <p:nvSpPr>
          <p:cNvPr id="28" name="TextBox 27">
            <a:extLst>
              <a:ext uri="{FF2B5EF4-FFF2-40B4-BE49-F238E27FC236}">
                <a16:creationId xmlns:a16="http://schemas.microsoft.com/office/drawing/2014/main" id="{6BF89D9A-B42F-6843-843C-3A49AC2F3AD0}"/>
              </a:ext>
            </a:extLst>
          </p:cNvPr>
          <p:cNvSpPr txBox="1"/>
          <p:nvPr/>
        </p:nvSpPr>
        <p:spPr>
          <a:xfrm>
            <a:off x="5910867" y="4781796"/>
            <a:ext cx="543740" cy="369332"/>
          </a:xfrm>
          <a:prstGeom prst="rect">
            <a:avLst/>
          </a:prstGeom>
          <a:noFill/>
        </p:spPr>
        <p:txBody>
          <a:bodyPr wrap="none" rtlCol="0">
            <a:spAutoFit/>
          </a:bodyPr>
          <a:lstStyle/>
          <a:p>
            <a:pPr algn="ctr"/>
            <a:r>
              <a:rPr lang="en-NL" dirty="0">
                <a:solidFill>
                  <a:schemeClr val="accent2"/>
                </a:solidFill>
              </a:rPr>
              <a:t>gen</a:t>
            </a:r>
          </a:p>
        </p:txBody>
      </p:sp>
      <p:sp>
        <p:nvSpPr>
          <p:cNvPr id="29" name="TextBox 28">
            <a:extLst>
              <a:ext uri="{FF2B5EF4-FFF2-40B4-BE49-F238E27FC236}">
                <a16:creationId xmlns:a16="http://schemas.microsoft.com/office/drawing/2014/main" id="{1842CBC9-AB37-0946-81AA-E264F4243726}"/>
              </a:ext>
            </a:extLst>
          </p:cNvPr>
          <p:cNvSpPr txBox="1"/>
          <p:nvPr/>
        </p:nvSpPr>
        <p:spPr>
          <a:xfrm>
            <a:off x="6836556" y="4781796"/>
            <a:ext cx="795411" cy="369332"/>
          </a:xfrm>
          <a:prstGeom prst="rect">
            <a:avLst/>
          </a:prstGeom>
          <a:noFill/>
        </p:spPr>
        <p:txBody>
          <a:bodyPr wrap="none" rtlCol="0">
            <a:spAutoFit/>
          </a:bodyPr>
          <a:lstStyle/>
          <a:p>
            <a:pPr algn="ctr"/>
            <a:r>
              <a:rPr lang="en-NL" dirty="0">
                <a:solidFill>
                  <a:schemeClr val="accent2"/>
                </a:solidFill>
              </a:rPr>
              <a:t>recept</a:t>
            </a:r>
          </a:p>
        </p:txBody>
      </p:sp>
    </p:spTree>
    <p:extLst>
      <p:ext uri="{BB962C8B-B14F-4D97-AF65-F5344CB8AC3E}">
        <p14:creationId xmlns:p14="http://schemas.microsoft.com/office/powerpoint/2010/main" val="15886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38B4-D342-294A-8015-0C82A56903C7}"/>
              </a:ext>
            </a:extLst>
          </p:cNvPr>
          <p:cNvSpPr>
            <a:spLocks noGrp="1"/>
          </p:cNvSpPr>
          <p:nvPr>
            <p:ph type="title"/>
          </p:nvPr>
        </p:nvSpPr>
        <p:spPr/>
        <p:txBody>
          <a:bodyPr/>
          <a:lstStyle/>
          <a:p>
            <a:r>
              <a:rPr lang="en-NL" dirty="0"/>
              <a:t>Hoe kun je taaislijmziekte ‘erven’?</a:t>
            </a:r>
          </a:p>
        </p:txBody>
      </p:sp>
      <p:pic>
        <p:nvPicPr>
          <p:cNvPr id="12" name="Picture 11" descr="Shape, icon, circle&#10;&#10;Description automatically generated">
            <a:extLst>
              <a:ext uri="{FF2B5EF4-FFF2-40B4-BE49-F238E27FC236}">
                <a16:creationId xmlns:a16="http://schemas.microsoft.com/office/drawing/2014/main" id="{51AB8491-4966-6942-B33A-25E0123C31FB}"/>
              </a:ext>
            </a:extLst>
          </p:cNvPr>
          <p:cNvPicPr>
            <a:picLocks noChangeAspect="1"/>
          </p:cNvPicPr>
          <p:nvPr/>
        </p:nvPicPr>
        <p:blipFill>
          <a:blip r:embed="rId3"/>
          <a:stretch>
            <a:fillRect/>
          </a:stretch>
        </p:blipFill>
        <p:spPr>
          <a:xfrm>
            <a:off x="3703137" y="1302914"/>
            <a:ext cx="1567634" cy="1566120"/>
          </a:xfrm>
          <a:prstGeom prst="rect">
            <a:avLst/>
          </a:prstGeom>
        </p:spPr>
      </p:pic>
      <p:pic>
        <p:nvPicPr>
          <p:cNvPr id="13" name="Picture 12" descr="Shape, circle&#10;&#10;Description automatically generated">
            <a:extLst>
              <a:ext uri="{FF2B5EF4-FFF2-40B4-BE49-F238E27FC236}">
                <a16:creationId xmlns:a16="http://schemas.microsoft.com/office/drawing/2014/main" id="{FA9D2440-45C0-2B49-AD5E-7FFC75935B0D}"/>
              </a:ext>
            </a:extLst>
          </p:cNvPr>
          <p:cNvPicPr>
            <a:picLocks noChangeAspect="1"/>
          </p:cNvPicPr>
          <p:nvPr/>
        </p:nvPicPr>
        <p:blipFill>
          <a:blip r:embed="rId4"/>
          <a:stretch>
            <a:fillRect/>
          </a:stretch>
        </p:blipFill>
        <p:spPr>
          <a:xfrm>
            <a:off x="6657052" y="1315190"/>
            <a:ext cx="1567634" cy="1566120"/>
          </a:xfrm>
          <a:prstGeom prst="rect">
            <a:avLst/>
          </a:prstGeom>
        </p:spPr>
      </p:pic>
      <p:grpSp>
        <p:nvGrpSpPr>
          <p:cNvPr id="154" name="Group 153">
            <a:extLst>
              <a:ext uri="{FF2B5EF4-FFF2-40B4-BE49-F238E27FC236}">
                <a16:creationId xmlns:a16="http://schemas.microsoft.com/office/drawing/2014/main" id="{050D0890-97DB-9342-8478-5D3AC838EA05}"/>
              </a:ext>
            </a:extLst>
          </p:cNvPr>
          <p:cNvGrpSpPr/>
          <p:nvPr/>
        </p:nvGrpSpPr>
        <p:grpSpPr>
          <a:xfrm>
            <a:off x="1413178" y="1714427"/>
            <a:ext cx="9099716" cy="1399547"/>
            <a:chOff x="1253389" y="1714427"/>
            <a:chExt cx="9099716" cy="1399547"/>
          </a:xfrm>
        </p:grpSpPr>
        <p:grpSp>
          <p:nvGrpSpPr>
            <p:cNvPr id="14" name="Group 13">
              <a:extLst>
                <a:ext uri="{FF2B5EF4-FFF2-40B4-BE49-F238E27FC236}">
                  <a16:creationId xmlns:a16="http://schemas.microsoft.com/office/drawing/2014/main" id="{52C506C5-AD28-6642-B77C-EC2A1F5F2B1C}"/>
                </a:ext>
              </a:extLst>
            </p:cNvPr>
            <p:cNvGrpSpPr/>
            <p:nvPr/>
          </p:nvGrpSpPr>
          <p:grpSpPr>
            <a:xfrm>
              <a:off x="4094501" y="2648646"/>
              <a:ext cx="465328" cy="465328"/>
              <a:chOff x="8762300" y="2969260"/>
              <a:chExt cx="658368" cy="658368"/>
            </a:xfrm>
          </p:grpSpPr>
          <p:sp>
            <p:nvSpPr>
              <p:cNvPr id="15" name="Oval 14">
                <a:extLst>
                  <a:ext uri="{FF2B5EF4-FFF2-40B4-BE49-F238E27FC236}">
                    <a16:creationId xmlns:a16="http://schemas.microsoft.com/office/drawing/2014/main" id="{7B5BE43D-0059-DF4F-A1C7-7675AA90ECB7}"/>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Rounded Rectangle 15">
                <a:extLst>
                  <a:ext uri="{FF2B5EF4-FFF2-40B4-BE49-F238E27FC236}">
                    <a16:creationId xmlns:a16="http://schemas.microsoft.com/office/drawing/2014/main" id="{B17F4FCE-B6A7-504D-9A8D-926A4DF06CCC}"/>
                  </a:ext>
                </a:extLst>
              </p:cNvPr>
              <p:cNvSpPr/>
              <p:nvPr/>
            </p:nvSpPr>
            <p:spPr>
              <a:xfrm>
                <a:off x="892913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Rounded Rectangle 16">
                <a:extLst>
                  <a:ext uri="{FF2B5EF4-FFF2-40B4-BE49-F238E27FC236}">
                    <a16:creationId xmlns:a16="http://schemas.microsoft.com/office/drawing/2014/main" id="{6BDB6DEA-4586-194F-87C5-64428911582E}"/>
                  </a:ext>
                </a:extLst>
              </p:cNvPr>
              <p:cNvSpPr/>
              <p:nvPr/>
            </p:nvSpPr>
            <p:spPr>
              <a:xfrm>
                <a:off x="912598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26" name="Rectangle 25">
              <a:extLst>
                <a:ext uri="{FF2B5EF4-FFF2-40B4-BE49-F238E27FC236}">
                  <a16:creationId xmlns:a16="http://schemas.microsoft.com/office/drawing/2014/main" id="{7AAC7A0A-6E00-3B4D-8651-8DC719FAAA88}"/>
                </a:ext>
              </a:extLst>
            </p:cNvPr>
            <p:cNvSpPr/>
            <p:nvPr/>
          </p:nvSpPr>
          <p:spPr>
            <a:xfrm>
              <a:off x="1253389" y="1714427"/>
              <a:ext cx="2112694" cy="707886"/>
            </a:xfrm>
            <a:prstGeom prst="rect">
              <a:avLst/>
            </a:prstGeom>
          </p:spPr>
          <p:txBody>
            <a:bodyPr wrap="none">
              <a:spAutoFit/>
            </a:bodyPr>
            <a:lstStyle/>
            <a:p>
              <a:pPr algn="r"/>
              <a:r>
                <a:rPr lang="en-NL" sz="2000" dirty="0">
                  <a:solidFill>
                    <a:srgbClr val="531DA7"/>
                  </a:solidFill>
                </a:rPr>
                <a:t>moeder gezond,</a:t>
              </a:r>
            </a:p>
            <a:p>
              <a:pPr algn="r"/>
              <a:r>
                <a:rPr lang="en-NL" sz="2000" dirty="0">
                  <a:solidFill>
                    <a:srgbClr val="531DA7"/>
                  </a:solidFill>
                </a:rPr>
                <a:t>wel drager CF-gen</a:t>
              </a:r>
              <a:endParaRPr lang="en-NL" sz="1400" dirty="0"/>
            </a:p>
          </p:txBody>
        </p:sp>
        <p:sp>
          <p:nvSpPr>
            <p:cNvPr id="27" name="Rectangle 26">
              <a:extLst>
                <a:ext uri="{FF2B5EF4-FFF2-40B4-BE49-F238E27FC236}">
                  <a16:creationId xmlns:a16="http://schemas.microsoft.com/office/drawing/2014/main" id="{4430C479-BEF9-2A46-83E6-24FCD82A0B33}"/>
                </a:ext>
              </a:extLst>
            </p:cNvPr>
            <p:cNvSpPr/>
            <p:nvPr/>
          </p:nvSpPr>
          <p:spPr>
            <a:xfrm>
              <a:off x="8240411" y="1714427"/>
              <a:ext cx="2112694" cy="707886"/>
            </a:xfrm>
            <a:prstGeom prst="rect">
              <a:avLst/>
            </a:prstGeom>
          </p:spPr>
          <p:txBody>
            <a:bodyPr wrap="none">
              <a:spAutoFit/>
            </a:bodyPr>
            <a:lstStyle/>
            <a:p>
              <a:r>
                <a:rPr lang="en-NL" sz="2000" dirty="0">
                  <a:solidFill>
                    <a:srgbClr val="531DA7"/>
                  </a:solidFill>
                </a:rPr>
                <a:t>vader gezond,</a:t>
              </a:r>
            </a:p>
            <a:p>
              <a:r>
                <a:rPr lang="en-NL" sz="2000" dirty="0">
                  <a:solidFill>
                    <a:srgbClr val="531DA7"/>
                  </a:solidFill>
                </a:rPr>
                <a:t>wel drager CF-gen</a:t>
              </a:r>
              <a:endParaRPr lang="en-NL" sz="1400" dirty="0"/>
            </a:p>
          </p:txBody>
        </p:sp>
        <p:grpSp>
          <p:nvGrpSpPr>
            <p:cNvPr id="28" name="Group 27">
              <a:extLst>
                <a:ext uri="{FF2B5EF4-FFF2-40B4-BE49-F238E27FC236}">
                  <a16:creationId xmlns:a16="http://schemas.microsoft.com/office/drawing/2014/main" id="{27658511-9811-824D-9487-2B993D6C7365}"/>
                </a:ext>
              </a:extLst>
            </p:cNvPr>
            <p:cNvGrpSpPr/>
            <p:nvPr/>
          </p:nvGrpSpPr>
          <p:grpSpPr>
            <a:xfrm>
              <a:off x="7048416" y="2648646"/>
              <a:ext cx="465328" cy="465328"/>
              <a:chOff x="8762300" y="2969260"/>
              <a:chExt cx="658368" cy="658368"/>
            </a:xfrm>
          </p:grpSpPr>
          <p:sp>
            <p:nvSpPr>
              <p:cNvPr id="29" name="Oval 28">
                <a:extLst>
                  <a:ext uri="{FF2B5EF4-FFF2-40B4-BE49-F238E27FC236}">
                    <a16:creationId xmlns:a16="http://schemas.microsoft.com/office/drawing/2014/main" id="{8F71E3E3-D9FE-CF41-8BFD-1A7EE85ED088}"/>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Rounded Rectangle 29">
                <a:extLst>
                  <a:ext uri="{FF2B5EF4-FFF2-40B4-BE49-F238E27FC236}">
                    <a16:creationId xmlns:a16="http://schemas.microsoft.com/office/drawing/2014/main" id="{6ACE4672-8F5D-504C-95F8-F4F065B0C84A}"/>
                  </a:ext>
                </a:extLst>
              </p:cNvPr>
              <p:cNvSpPr/>
              <p:nvPr/>
            </p:nvSpPr>
            <p:spPr>
              <a:xfrm>
                <a:off x="892913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Rounded Rectangle 30">
                <a:extLst>
                  <a:ext uri="{FF2B5EF4-FFF2-40B4-BE49-F238E27FC236}">
                    <a16:creationId xmlns:a16="http://schemas.microsoft.com/office/drawing/2014/main" id="{568C1D8A-C231-D340-92F6-35CC0F9009FF}"/>
                  </a:ext>
                </a:extLst>
              </p:cNvPr>
              <p:cNvSpPr/>
              <p:nvPr/>
            </p:nvSpPr>
            <p:spPr>
              <a:xfrm>
                <a:off x="912598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grpSp>
        <p:nvGrpSpPr>
          <p:cNvPr id="140" name="Group 139">
            <a:extLst>
              <a:ext uri="{FF2B5EF4-FFF2-40B4-BE49-F238E27FC236}">
                <a16:creationId xmlns:a16="http://schemas.microsoft.com/office/drawing/2014/main" id="{E5A8705F-BBFE-1C48-92CC-F5A3FADD6A82}"/>
              </a:ext>
            </a:extLst>
          </p:cNvPr>
          <p:cNvGrpSpPr/>
          <p:nvPr/>
        </p:nvGrpSpPr>
        <p:grpSpPr>
          <a:xfrm>
            <a:off x="834670" y="2728281"/>
            <a:ext cx="1434624" cy="1477032"/>
            <a:chOff x="834670" y="3200658"/>
            <a:chExt cx="1434624" cy="1477032"/>
          </a:xfrm>
        </p:grpSpPr>
        <p:grpSp>
          <p:nvGrpSpPr>
            <p:cNvPr id="32" name="Group 31">
              <a:extLst>
                <a:ext uri="{FF2B5EF4-FFF2-40B4-BE49-F238E27FC236}">
                  <a16:creationId xmlns:a16="http://schemas.microsoft.com/office/drawing/2014/main" id="{F6459447-3643-314F-8613-61007500BD92}"/>
                </a:ext>
              </a:extLst>
            </p:cNvPr>
            <p:cNvGrpSpPr/>
            <p:nvPr/>
          </p:nvGrpSpPr>
          <p:grpSpPr>
            <a:xfrm>
              <a:off x="985723" y="3815029"/>
              <a:ext cx="862661" cy="862661"/>
              <a:chOff x="8762300" y="2969260"/>
              <a:chExt cx="658368" cy="658368"/>
            </a:xfrm>
          </p:grpSpPr>
          <p:sp>
            <p:nvSpPr>
              <p:cNvPr id="33" name="Oval 32">
                <a:extLst>
                  <a:ext uri="{FF2B5EF4-FFF2-40B4-BE49-F238E27FC236}">
                    <a16:creationId xmlns:a16="http://schemas.microsoft.com/office/drawing/2014/main" id="{A2CC0C1C-C3DD-9E40-8A4F-055293C3D51E}"/>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4" name="Rounded Rectangle 33">
                <a:extLst>
                  <a:ext uri="{FF2B5EF4-FFF2-40B4-BE49-F238E27FC236}">
                    <a16:creationId xmlns:a16="http://schemas.microsoft.com/office/drawing/2014/main" id="{36D87EF6-DB1C-8748-BB7A-95ED1759647F}"/>
                  </a:ext>
                </a:extLst>
              </p:cNvPr>
              <p:cNvSpPr/>
              <p:nvPr/>
            </p:nvSpPr>
            <p:spPr>
              <a:xfrm>
                <a:off x="892913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5" name="Rounded Rectangle 34">
                <a:extLst>
                  <a:ext uri="{FF2B5EF4-FFF2-40B4-BE49-F238E27FC236}">
                    <a16:creationId xmlns:a16="http://schemas.microsoft.com/office/drawing/2014/main" id="{2EB0F022-F85D-4346-B54B-713922992BC9}"/>
                  </a:ext>
                </a:extLst>
              </p:cNvPr>
              <p:cNvSpPr/>
              <p:nvPr/>
            </p:nvSpPr>
            <p:spPr>
              <a:xfrm>
                <a:off x="912598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36" name="Rectangle 35">
              <a:extLst>
                <a:ext uri="{FF2B5EF4-FFF2-40B4-BE49-F238E27FC236}">
                  <a16:creationId xmlns:a16="http://schemas.microsoft.com/office/drawing/2014/main" id="{DEC35391-C000-E643-A2B0-7FA3349E713E}"/>
                </a:ext>
              </a:extLst>
            </p:cNvPr>
            <p:cNvSpPr/>
            <p:nvPr/>
          </p:nvSpPr>
          <p:spPr>
            <a:xfrm>
              <a:off x="834670" y="3200658"/>
              <a:ext cx="1434624" cy="400110"/>
            </a:xfrm>
            <a:prstGeom prst="rect">
              <a:avLst/>
            </a:prstGeom>
          </p:spPr>
          <p:txBody>
            <a:bodyPr wrap="none">
              <a:spAutoFit/>
            </a:bodyPr>
            <a:lstStyle/>
            <a:p>
              <a:r>
                <a:rPr lang="en-NL" sz="2000" dirty="0">
                  <a:solidFill>
                    <a:srgbClr val="531DA7"/>
                  </a:solidFill>
                </a:rPr>
                <a:t>gen voor CF</a:t>
              </a:r>
              <a:endParaRPr lang="en-NL" sz="1400" dirty="0"/>
            </a:p>
          </p:txBody>
        </p:sp>
        <p:cxnSp>
          <p:nvCxnSpPr>
            <p:cNvPr id="39" name="Straight Arrow Connector 38">
              <a:extLst>
                <a:ext uri="{FF2B5EF4-FFF2-40B4-BE49-F238E27FC236}">
                  <a16:creationId xmlns:a16="http://schemas.microsoft.com/office/drawing/2014/main" id="{10999CFB-C769-7048-A4AA-09743C3F1C78}"/>
                </a:ext>
              </a:extLst>
            </p:cNvPr>
            <p:cNvCxnSpPr>
              <a:stCxn id="36" idx="2"/>
              <a:endCxn id="35" idx="0"/>
            </p:cNvCxnSpPr>
            <p:nvPr/>
          </p:nvCxnSpPr>
          <p:spPr>
            <a:xfrm>
              <a:off x="1551982" y="3600768"/>
              <a:ext cx="1" cy="437939"/>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0281C909-7DCC-6446-81F9-039E3D3B865D}"/>
              </a:ext>
            </a:extLst>
          </p:cNvPr>
          <p:cNvGrpSpPr/>
          <p:nvPr/>
        </p:nvGrpSpPr>
        <p:grpSpPr>
          <a:xfrm>
            <a:off x="3523852" y="3113973"/>
            <a:ext cx="4931477" cy="928012"/>
            <a:chOff x="3366084" y="3128473"/>
            <a:chExt cx="4931477" cy="928012"/>
          </a:xfrm>
        </p:grpSpPr>
        <p:grpSp>
          <p:nvGrpSpPr>
            <p:cNvPr id="41" name="Group 40">
              <a:extLst>
                <a:ext uri="{FF2B5EF4-FFF2-40B4-BE49-F238E27FC236}">
                  <a16:creationId xmlns:a16="http://schemas.microsoft.com/office/drawing/2014/main" id="{A41A9553-5E3E-4B49-B711-47BB85BF826D}"/>
                </a:ext>
              </a:extLst>
            </p:cNvPr>
            <p:cNvGrpSpPr/>
            <p:nvPr/>
          </p:nvGrpSpPr>
          <p:grpSpPr>
            <a:xfrm>
              <a:off x="3366084" y="3591157"/>
              <a:ext cx="465328" cy="465328"/>
              <a:chOff x="8762300" y="2969260"/>
              <a:chExt cx="658368" cy="658368"/>
            </a:xfrm>
          </p:grpSpPr>
          <p:sp>
            <p:nvSpPr>
              <p:cNvPr id="42" name="Oval 41">
                <a:extLst>
                  <a:ext uri="{FF2B5EF4-FFF2-40B4-BE49-F238E27FC236}">
                    <a16:creationId xmlns:a16="http://schemas.microsoft.com/office/drawing/2014/main" id="{F6FEBD48-3D97-734D-BBC4-D036F2CB1EAE}"/>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3" name="Rounded Rectangle 42">
                <a:extLst>
                  <a:ext uri="{FF2B5EF4-FFF2-40B4-BE49-F238E27FC236}">
                    <a16:creationId xmlns:a16="http://schemas.microsoft.com/office/drawing/2014/main" id="{AC0A7489-DD27-914E-A32C-19D40B3CB20A}"/>
                  </a:ext>
                </a:extLst>
              </p:cNvPr>
              <p:cNvSpPr/>
              <p:nvPr/>
            </p:nvSpPr>
            <p:spPr>
              <a:xfrm>
                <a:off x="9031138"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5" name="Group 44">
              <a:extLst>
                <a:ext uri="{FF2B5EF4-FFF2-40B4-BE49-F238E27FC236}">
                  <a16:creationId xmlns:a16="http://schemas.microsoft.com/office/drawing/2014/main" id="{511D0072-E0A0-AD4D-8E27-22E772C48FF6}"/>
                </a:ext>
              </a:extLst>
            </p:cNvPr>
            <p:cNvGrpSpPr/>
            <p:nvPr/>
          </p:nvGrpSpPr>
          <p:grpSpPr>
            <a:xfrm>
              <a:off x="4795998" y="3591157"/>
              <a:ext cx="465328" cy="465328"/>
              <a:chOff x="8762300" y="2969260"/>
              <a:chExt cx="658368" cy="658368"/>
            </a:xfrm>
          </p:grpSpPr>
          <p:sp>
            <p:nvSpPr>
              <p:cNvPr id="46" name="Oval 45">
                <a:extLst>
                  <a:ext uri="{FF2B5EF4-FFF2-40B4-BE49-F238E27FC236}">
                    <a16:creationId xmlns:a16="http://schemas.microsoft.com/office/drawing/2014/main" id="{E5AE4693-3EB0-EB47-96D5-9580705EB8DD}"/>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8" name="Rounded Rectangle 47">
                <a:extLst>
                  <a:ext uri="{FF2B5EF4-FFF2-40B4-BE49-F238E27FC236}">
                    <a16:creationId xmlns:a16="http://schemas.microsoft.com/office/drawing/2014/main" id="{3E8243ED-B283-1142-8E12-AC06280DA779}"/>
                  </a:ext>
                </a:extLst>
              </p:cNvPr>
              <p:cNvSpPr/>
              <p:nvPr/>
            </p:nvSpPr>
            <p:spPr>
              <a:xfrm>
                <a:off x="9023008"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9" name="Group 48">
              <a:extLst>
                <a:ext uri="{FF2B5EF4-FFF2-40B4-BE49-F238E27FC236}">
                  <a16:creationId xmlns:a16="http://schemas.microsoft.com/office/drawing/2014/main" id="{D5B57151-90B8-AB41-9757-ECB7B59FC3DD}"/>
                </a:ext>
              </a:extLst>
            </p:cNvPr>
            <p:cNvGrpSpPr/>
            <p:nvPr/>
          </p:nvGrpSpPr>
          <p:grpSpPr>
            <a:xfrm>
              <a:off x="6339677" y="3591157"/>
              <a:ext cx="465328" cy="465328"/>
              <a:chOff x="8762300" y="2969260"/>
              <a:chExt cx="658368" cy="658368"/>
            </a:xfrm>
          </p:grpSpPr>
          <p:sp>
            <p:nvSpPr>
              <p:cNvPr id="50" name="Oval 49">
                <a:extLst>
                  <a:ext uri="{FF2B5EF4-FFF2-40B4-BE49-F238E27FC236}">
                    <a16:creationId xmlns:a16="http://schemas.microsoft.com/office/drawing/2014/main" id="{85F3083C-B75C-774C-9721-31E94828A8EF}"/>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1" name="Rounded Rectangle 50">
                <a:extLst>
                  <a:ext uri="{FF2B5EF4-FFF2-40B4-BE49-F238E27FC236}">
                    <a16:creationId xmlns:a16="http://schemas.microsoft.com/office/drawing/2014/main" id="{2F758402-B4F8-B14D-87CD-28BA2869C175}"/>
                  </a:ext>
                </a:extLst>
              </p:cNvPr>
              <p:cNvSpPr/>
              <p:nvPr/>
            </p:nvSpPr>
            <p:spPr>
              <a:xfrm>
                <a:off x="9020033"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53" name="Group 52">
              <a:extLst>
                <a:ext uri="{FF2B5EF4-FFF2-40B4-BE49-F238E27FC236}">
                  <a16:creationId xmlns:a16="http://schemas.microsoft.com/office/drawing/2014/main" id="{22A8AEDD-384A-D144-AC59-C2C0D7D01A62}"/>
                </a:ext>
              </a:extLst>
            </p:cNvPr>
            <p:cNvGrpSpPr/>
            <p:nvPr/>
          </p:nvGrpSpPr>
          <p:grpSpPr>
            <a:xfrm>
              <a:off x="7832233" y="3591157"/>
              <a:ext cx="465328" cy="465328"/>
              <a:chOff x="8762300" y="2969260"/>
              <a:chExt cx="658368" cy="658368"/>
            </a:xfrm>
          </p:grpSpPr>
          <p:sp>
            <p:nvSpPr>
              <p:cNvPr id="54" name="Oval 53">
                <a:extLst>
                  <a:ext uri="{FF2B5EF4-FFF2-40B4-BE49-F238E27FC236}">
                    <a16:creationId xmlns:a16="http://schemas.microsoft.com/office/drawing/2014/main" id="{44FF8E8F-570D-3746-BE5E-CCC797B5F6F3}"/>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6" name="Rounded Rectangle 55">
                <a:extLst>
                  <a:ext uri="{FF2B5EF4-FFF2-40B4-BE49-F238E27FC236}">
                    <a16:creationId xmlns:a16="http://schemas.microsoft.com/office/drawing/2014/main" id="{B75D79E7-51A2-6549-8A94-D36BBEC98C2D}"/>
                  </a:ext>
                </a:extLst>
              </p:cNvPr>
              <p:cNvSpPr/>
              <p:nvPr/>
            </p:nvSpPr>
            <p:spPr>
              <a:xfrm>
                <a:off x="9021687"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cxnSp>
          <p:nvCxnSpPr>
            <p:cNvPr id="60" name="Elbow Connector 59">
              <a:extLst>
                <a:ext uri="{FF2B5EF4-FFF2-40B4-BE49-F238E27FC236}">
                  <a16:creationId xmlns:a16="http://schemas.microsoft.com/office/drawing/2014/main" id="{D120F8C6-C888-1143-A8D2-01A141EC76A1}"/>
                </a:ext>
              </a:extLst>
            </p:cNvPr>
            <p:cNvCxnSpPr>
              <a:cxnSpLocks/>
              <a:stCxn id="15" idx="4"/>
              <a:endCxn id="42" idx="0"/>
            </p:cNvCxnSpPr>
            <p:nvPr/>
          </p:nvCxnSpPr>
          <p:spPr>
            <a:xfrm rot="5400000">
              <a:off x="3732626" y="2994596"/>
              <a:ext cx="462683" cy="730438"/>
            </a:xfrm>
            <a:prstGeom prst="curvedConnector3">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8E1572F3-7E49-A14A-AF82-F21A6956887D}"/>
                </a:ext>
              </a:extLst>
            </p:cNvPr>
            <p:cNvCxnSpPr>
              <a:cxnSpLocks/>
              <a:stCxn id="15" idx="4"/>
              <a:endCxn id="46" idx="0"/>
            </p:cNvCxnSpPr>
            <p:nvPr/>
          </p:nvCxnSpPr>
          <p:spPr>
            <a:xfrm rot="16200000" flipH="1">
              <a:off x="4447583" y="3010077"/>
              <a:ext cx="462683" cy="699476"/>
            </a:xfrm>
            <a:prstGeom prst="curvedConnector3">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7D95A051-6FDE-7849-90C0-7CFCAE3D52F3}"/>
                </a:ext>
              </a:extLst>
            </p:cNvPr>
            <p:cNvCxnSpPr>
              <a:cxnSpLocks/>
              <a:stCxn id="29" idx="4"/>
              <a:endCxn id="54" idx="0"/>
            </p:cNvCxnSpPr>
            <p:nvPr/>
          </p:nvCxnSpPr>
          <p:spPr>
            <a:xfrm rot="16200000" flipH="1">
              <a:off x="7442658" y="2968917"/>
              <a:ext cx="462683" cy="781796"/>
            </a:xfrm>
            <a:prstGeom prst="curvedConnector3">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CB506EC3-690B-4845-B459-9BF3AAB52431}"/>
                </a:ext>
              </a:extLst>
            </p:cNvPr>
            <p:cNvCxnSpPr>
              <a:cxnSpLocks/>
              <a:stCxn id="29" idx="4"/>
              <a:endCxn id="50" idx="0"/>
            </p:cNvCxnSpPr>
            <p:nvPr/>
          </p:nvCxnSpPr>
          <p:spPr>
            <a:xfrm rot="5400000">
              <a:off x="6696380" y="3004435"/>
              <a:ext cx="462683" cy="710760"/>
            </a:xfrm>
            <a:prstGeom prst="curvedConnector3">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E1E0001-2F3B-8547-B696-233464B32FDD}"/>
              </a:ext>
            </a:extLst>
          </p:cNvPr>
          <p:cNvGrpSpPr/>
          <p:nvPr/>
        </p:nvGrpSpPr>
        <p:grpSpPr>
          <a:xfrm>
            <a:off x="2877212" y="5043685"/>
            <a:ext cx="465328" cy="465328"/>
            <a:chOff x="8762300" y="2969260"/>
            <a:chExt cx="658368" cy="658368"/>
          </a:xfrm>
        </p:grpSpPr>
        <p:sp>
          <p:nvSpPr>
            <p:cNvPr id="76" name="Oval 75">
              <a:extLst>
                <a:ext uri="{FF2B5EF4-FFF2-40B4-BE49-F238E27FC236}">
                  <a16:creationId xmlns:a16="http://schemas.microsoft.com/office/drawing/2014/main" id="{FA91B796-F806-4F40-845F-2BFE2905251B}"/>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7" name="Rounded Rectangle 76">
              <a:extLst>
                <a:ext uri="{FF2B5EF4-FFF2-40B4-BE49-F238E27FC236}">
                  <a16:creationId xmlns:a16="http://schemas.microsoft.com/office/drawing/2014/main" id="{E1DDC19B-BB4A-B949-9AA4-AC56252A0F9D}"/>
                </a:ext>
              </a:extLst>
            </p:cNvPr>
            <p:cNvSpPr/>
            <p:nvPr/>
          </p:nvSpPr>
          <p:spPr>
            <a:xfrm>
              <a:off x="892913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8" name="Rounded Rectangle 77">
              <a:extLst>
                <a:ext uri="{FF2B5EF4-FFF2-40B4-BE49-F238E27FC236}">
                  <a16:creationId xmlns:a16="http://schemas.microsoft.com/office/drawing/2014/main" id="{29D273D8-C314-034B-8979-C311BCE0223E}"/>
                </a:ext>
              </a:extLst>
            </p:cNvPr>
            <p:cNvSpPr/>
            <p:nvPr/>
          </p:nvSpPr>
          <p:spPr>
            <a:xfrm>
              <a:off x="912598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79" name="Group 78">
            <a:extLst>
              <a:ext uri="{FF2B5EF4-FFF2-40B4-BE49-F238E27FC236}">
                <a16:creationId xmlns:a16="http://schemas.microsoft.com/office/drawing/2014/main" id="{DE986742-BAA5-0F4C-998C-CE6DECC10B6A}"/>
              </a:ext>
            </a:extLst>
          </p:cNvPr>
          <p:cNvGrpSpPr/>
          <p:nvPr/>
        </p:nvGrpSpPr>
        <p:grpSpPr>
          <a:xfrm>
            <a:off x="4383486" y="5043685"/>
            <a:ext cx="465328" cy="465328"/>
            <a:chOff x="8762300" y="2969260"/>
            <a:chExt cx="658368" cy="658368"/>
          </a:xfrm>
        </p:grpSpPr>
        <p:sp>
          <p:nvSpPr>
            <p:cNvPr id="80" name="Oval 79">
              <a:extLst>
                <a:ext uri="{FF2B5EF4-FFF2-40B4-BE49-F238E27FC236}">
                  <a16:creationId xmlns:a16="http://schemas.microsoft.com/office/drawing/2014/main" id="{BB45BDD6-DA64-0446-AA92-A13449324E44}"/>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1" name="Rounded Rectangle 80">
              <a:extLst>
                <a:ext uri="{FF2B5EF4-FFF2-40B4-BE49-F238E27FC236}">
                  <a16:creationId xmlns:a16="http://schemas.microsoft.com/office/drawing/2014/main" id="{4ABC3F37-D1E2-C048-9C95-6A4DCB113334}"/>
                </a:ext>
              </a:extLst>
            </p:cNvPr>
            <p:cNvSpPr/>
            <p:nvPr/>
          </p:nvSpPr>
          <p:spPr>
            <a:xfrm>
              <a:off x="892913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2" name="Rounded Rectangle 81">
              <a:extLst>
                <a:ext uri="{FF2B5EF4-FFF2-40B4-BE49-F238E27FC236}">
                  <a16:creationId xmlns:a16="http://schemas.microsoft.com/office/drawing/2014/main" id="{28E66C92-82E6-F649-86F1-9472E2AE13B1}"/>
                </a:ext>
              </a:extLst>
            </p:cNvPr>
            <p:cNvSpPr/>
            <p:nvPr/>
          </p:nvSpPr>
          <p:spPr>
            <a:xfrm>
              <a:off x="912598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83" name="Group 82">
            <a:extLst>
              <a:ext uri="{FF2B5EF4-FFF2-40B4-BE49-F238E27FC236}">
                <a16:creationId xmlns:a16="http://schemas.microsoft.com/office/drawing/2014/main" id="{D19AE1A7-1313-2349-BBA1-979F432C983E}"/>
              </a:ext>
            </a:extLst>
          </p:cNvPr>
          <p:cNvGrpSpPr/>
          <p:nvPr/>
        </p:nvGrpSpPr>
        <p:grpSpPr>
          <a:xfrm>
            <a:off x="6678985" y="5043685"/>
            <a:ext cx="465328" cy="465328"/>
            <a:chOff x="8762300" y="2969260"/>
            <a:chExt cx="658368" cy="658368"/>
          </a:xfrm>
        </p:grpSpPr>
        <p:sp>
          <p:nvSpPr>
            <p:cNvPr id="84" name="Oval 83">
              <a:extLst>
                <a:ext uri="{FF2B5EF4-FFF2-40B4-BE49-F238E27FC236}">
                  <a16:creationId xmlns:a16="http://schemas.microsoft.com/office/drawing/2014/main" id="{44EE4E21-66A4-6E4E-A1A7-4D25D17EA472}"/>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5" name="Rounded Rectangle 84">
              <a:extLst>
                <a:ext uri="{FF2B5EF4-FFF2-40B4-BE49-F238E27FC236}">
                  <a16:creationId xmlns:a16="http://schemas.microsoft.com/office/drawing/2014/main" id="{BCDB19BA-D36B-6B41-A495-02B164665C1E}"/>
                </a:ext>
              </a:extLst>
            </p:cNvPr>
            <p:cNvSpPr/>
            <p:nvPr/>
          </p:nvSpPr>
          <p:spPr>
            <a:xfrm>
              <a:off x="892913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6" name="Rounded Rectangle 85">
              <a:extLst>
                <a:ext uri="{FF2B5EF4-FFF2-40B4-BE49-F238E27FC236}">
                  <a16:creationId xmlns:a16="http://schemas.microsoft.com/office/drawing/2014/main" id="{8AA2BA92-A6D7-ED40-BF42-8E53D5152B0E}"/>
                </a:ext>
              </a:extLst>
            </p:cNvPr>
            <p:cNvSpPr/>
            <p:nvPr/>
          </p:nvSpPr>
          <p:spPr>
            <a:xfrm>
              <a:off x="912598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87" name="Group 86">
            <a:extLst>
              <a:ext uri="{FF2B5EF4-FFF2-40B4-BE49-F238E27FC236}">
                <a16:creationId xmlns:a16="http://schemas.microsoft.com/office/drawing/2014/main" id="{0761B5D4-54AC-AA43-B028-3BB158C03BCA}"/>
              </a:ext>
            </a:extLst>
          </p:cNvPr>
          <p:cNvGrpSpPr/>
          <p:nvPr/>
        </p:nvGrpSpPr>
        <p:grpSpPr>
          <a:xfrm>
            <a:off x="8922615" y="5043685"/>
            <a:ext cx="465328" cy="465328"/>
            <a:chOff x="8762300" y="2969260"/>
            <a:chExt cx="658368" cy="658368"/>
          </a:xfrm>
        </p:grpSpPr>
        <p:sp>
          <p:nvSpPr>
            <p:cNvPr id="88" name="Oval 87">
              <a:extLst>
                <a:ext uri="{FF2B5EF4-FFF2-40B4-BE49-F238E27FC236}">
                  <a16:creationId xmlns:a16="http://schemas.microsoft.com/office/drawing/2014/main" id="{672ED4BC-0049-D147-81AF-7AB79BCCF655}"/>
                </a:ext>
              </a:extLst>
            </p:cNvPr>
            <p:cNvSpPr/>
            <p:nvPr/>
          </p:nvSpPr>
          <p:spPr>
            <a:xfrm>
              <a:off x="8762300" y="2969260"/>
              <a:ext cx="658368" cy="65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9" name="Rounded Rectangle 88">
              <a:extLst>
                <a:ext uri="{FF2B5EF4-FFF2-40B4-BE49-F238E27FC236}">
                  <a16:creationId xmlns:a16="http://schemas.microsoft.com/office/drawing/2014/main" id="{5575E30D-880B-A641-AF5E-9FD5BEFD7E4E}"/>
                </a:ext>
              </a:extLst>
            </p:cNvPr>
            <p:cNvSpPr/>
            <p:nvPr/>
          </p:nvSpPr>
          <p:spPr>
            <a:xfrm>
              <a:off x="8929135" y="3139967"/>
              <a:ext cx="136949" cy="3189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0" name="Rounded Rectangle 89">
              <a:extLst>
                <a:ext uri="{FF2B5EF4-FFF2-40B4-BE49-F238E27FC236}">
                  <a16:creationId xmlns:a16="http://schemas.microsoft.com/office/drawing/2014/main" id="{B0015743-A745-6943-B9BE-7643634CB1C4}"/>
                </a:ext>
              </a:extLst>
            </p:cNvPr>
            <p:cNvSpPr/>
            <p:nvPr/>
          </p:nvSpPr>
          <p:spPr>
            <a:xfrm>
              <a:off x="9125985" y="3139967"/>
              <a:ext cx="136949" cy="3189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cxnSp>
        <p:nvCxnSpPr>
          <p:cNvPr id="103" name="Straight Arrow Connector 102">
            <a:extLst>
              <a:ext uri="{FF2B5EF4-FFF2-40B4-BE49-F238E27FC236}">
                <a16:creationId xmlns:a16="http://schemas.microsoft.com/office/drawing/2014/main" id="{B55F8F2C-7423-764B-9569-F88DB6817466}"/>
              </a:ext>
            </a:extLst>
          </p:cNvPr>
          <p:cNvCxnSpPr>
            <a:stCxn id="42" idx="4"/>
            <a:endCxn id="80" idx="0"/>
          </p:cNvCxnSpPr>
          <p:nvPr/>
        </p:nvCxnSpPr>
        <p:spPr>
          <a:xfrm rot="16200000" flipH="1">
            <a:off x="3685483" y="4113018"/>
            <a:ext cx="1001700" cy="859634"/>
          </a:xfrm>
          <a:prstGeom prst="curvedConnector3">
            <a:avLst>
              <a:gd name="adj1" fmla="val 50000"/>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2">
            <a:extLst>
              <a:ext uri="{FF2B5EF4-FFF2-40B4-BE49-F238E27FC236}">
                <a16:creationId xmlns:a16="http://schemas.microsoft.com/office/drawing/2014/main" id="{7550EAED-47DF-B54E-ADE9-9DFDF5180AC0}"/>
              </a:ext>
            </a:extLst>
          </p:cNvPr>
          <p:cNvCxnSpPr>
            <a:cxnSpLocks/>
            <a:stCxn id="42" idx="4"/>
            <a:endCxn id="88" idx="0"/>
          </p:cNvCxnSpPr>
          <p:nvPr/>
        </p:nvCxnSpPr>
        <p:spPr>
          <a:xfrm rot="16200000" flipH="1">
            <a:off x="5955047" y="1843453"/>
            <a:ext cx="1001700" cy="5398763"/>
          </a:xfrm>
          <a:prstGeom prst="curvedConnector3">
            <a:avLst>
              <a:gd name="adj1" fmla="val 50000"/>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2">
            <a:extLst>
              <a:ext uri="{FF2B5EF4-FFF2-40B4-BE49-F238E27FC236}">
                <a16:creationId xmlns:a16="http://schemas.microsoft.com/office/drawing/2014/main" id="{33B77B2F-3E84-2F4E-BE97-11E071927142}"/>
              </a:ext>
            </a:extLst>
          </p:cNvPr>
          <p:cNvCxnSpPr>
            <a:cxnSpLocks/>
            <a:stCxn id="46" idx="4"/>
            <a:endCxn id="76" idx="0"/>
          </p:cNvCxnSpPr>
          <p:nvPr/>
        </p:nvCxnSpPr>
        <p:spPr>
          <a:xfrm rot="5400000">
            <a:off x="3647303" y="3504558"/>
            <a:ext cx="1001700" cy="2076554"/>
          </a:xfrm>
          <a:prstGeom prst="curved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2">
            <a:extLst>
              <a:ext uri="{FF2B5EF4-FFF2-40B4-BE49-F238E27FC236}">
                <a16:creationId xmlns:a16="http://schemas.microsoft.com/office/drawing/2014/main" id="{6BED2122-7478-4E44-B764-1C5FC3B2C34B}"/>
              </a:ext>
            </a:extLst>
          </p:cNvPr>
          <p:cNvCxnSpPr>
            <a:cxnSpLocks/>
            <a:stCxn id="46" idx="4"/>
            <a:endCxn id="84" idx="0"/>
          </p:cNvCxnSpPr>
          <p:nvPr/>
        </p:nvCxnSpPr>
        <p:spPr>
          <a:xfrm rot="16200000" flipH="1">
            <a:off x="5548189" y="3680225"/>
            <a:ext cx="1001700" cy="1725219"/>
          </a:xfrm>
          <a:prstGeom prst="curved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02">
            <a:extLst>
              <a:ext uri="{FF2B5EF4-FFF2-40B4-BE49-F238E27FC236}">
                <a16:creationId xmlns:a16="http://schemas.microsoft.com/office/drawing/2014/main" id="{A6FECCE9-F356-8743-8D03-760DC3F143E3}"/>
              </a:ext>
            </a:extLst>
          </p:cNvPr>
          <p:cNvCxnSpPr>
            <a:cxnSpLocks/>
            <a:stCxn id="50" idx="4"/>
            <a:endCxn id="80" idx="0"/>
          </p:cNvCxnSpPr>
          <p:nvPr/>
        </p:nvCxnSpPr>
        <p:spPr>
          <a:xfrm rot="5400000">
            <a:off x="5172280" y="3485856"/>
            <a:ext cx="1001700" cy="2113959"/>
          </a:xfrm>
          <a:prstGeom prst="curvedConnector3">
            <a:avLst>
              <a:gd name="adj1" fmla="val 50000"/>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02">
            <a:extLst>
              <a:ext uri="{FF2B5EF4-FFF2-40B4-BE49-F238E27FC236}">
                <a16:creationId xmlns:a16="http://schemas.microsoft.com/office/drawing/2014/main" id="{56D4A17F-9EA0-B34E-A07D-2DBE429289E3}"/>
              </a:ext>
            </a:extLst>
          </p:cNvPr>
          <p:cNvCxnSpPr>
            <a:cxnSpLocks/>
            <a:stCxn id="50" idx="4"/>
            <a:endCxn id="76" idx="0"/>
          </p:cNvCxnSpPr>
          <p:nvPr/>
        </p:nvCxnSpPr>
        <p:spPr>
          <a:xfrm rot="5400000">
            <a:off x="4419143" y="2732719"/>
            <a:ext cx="1001700" cy="3620233"/>
          </a:xfrm>
          <a:prstGeom prst="curvedConnector3">
            <a:avLst>
              <a:gd name="adj1" fmla="val 50000"/>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02">
            <a:extLst>
              <a:ext uri="{FF2B5EF4-FFF2-40B4-BE49-F238E27FC236}">
                <a16:creationId xmlns:a16="http://schemas.microsoft.com/office/drawing/2014/main" id="{6CFEF9FF-B2E0-A047-9A0B-F9E3BBF930DB}"/>
              </a:ext>
            </a:extLst>
          </p:cNvPr>
          <p:cNvCxnSpPr>
            <a:cxnSpLocks/>
            <a:stCxn id="54" idx="4"/>
            <a:endCxn id="84" idx="0"/>
          </p:cNvCxnSpPr>
          <p:nvPr/>
        </p:nvCxnSpPr>
        <p:spPr>
          <a:xfrm rot="5400000">
            <a:off x="7066307" y="3887327"/>
            <a:ext cx="1001700" cy="1311016"/>
          </a:xfrm>
          <a:prstGeom prst="curved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02">
            <a:extLst>
              <a:ext uri="{FF2B5EF4-FFF2-40B4-BE49-F238E27FC236}">
                <a16:creationId xmlns:a16="http://schemas.microsoft.com/office/drawing/2014/main" id="{39AEFC46-913A-5D46-8D66-E4D30D062809}"/>
              </a:ext>
            </a:extLst>
          </p:cNvPr>
          <p:cNvCxnSpPr>
            <a:cxnSpLocks/>
            <a:stCxn id="54" idx="4"/>
            <a:endCxn id="88" idx="0"/>
          </p:cNvCxnSpPr>
          <p:nvPr/>
        </p:nvCxnSpPr>
        <p:spPr>
          <a:xfrm rot="16200000" flipH="1">
            <a:off x="8188122" y="4076528"/>
            <a:ext cx="1001700" cy="932614"/>
          </a:xfrm>
          <a:prstGeom prst="curved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A01B8F4B-530E-3748-B1BA-976C9AFB813A}"/>
              </a:ext>
            </a:extLst>
          </p:cNvPr>
          <p:cNvGrpSpPr/>
          <p:nvPr/>
        </p:nvGrpSpPr>
        <p:grpSpPr>
          <a:xfrm>
            <a:off x="5665269" y="5019449"/>
            <a:ext cx="2559952" cy="1537759"/>
            <a:chOff x="5841411" y="5310861"/>
            <a:chExt cx="1969796" cy="1183253"/>
          </a:xfrm>
        </p:grpSpPr>
        <p:sp>
          <p:nvSpPr>
            <p:cNvPr id="126" name="Rectangle 125">
              <a:extLst>
                <a:ext uri="{FF2B5EF4-FFF2-40B4-BE49-F238E27FC236}">
                  <a16:creationId xmlns:a16="http://schemas.microsoft.com/office/drawing/2014/main" id="{B75D72AC-2221-D249-8BA9-24904069FAE6}"/>
                </a:ext>
              </a:extLst>
            </p:cNvPr>
            <p:cNvSpPr/>
            <p:nvPr/>
          </p:nvSpPr>
          <p:spPr>
            <a:xfrm>
              <a:off x="6470436" y="5961088"/>
              <a:ext cx="1304602" cy="355236"/>
            </a:xfrm>
            <a:prstGeom prst="rect">
              <a:avLst/>
            </a:prstGeom>
          </p:spPr>
          <p:txBody>
            <a:bodyPr wrap="none">
              <a:spAutoFit/>
            </a:bodyPr>
            <a:lstStyle/>
            <a:p>
              <a:pPr algn="r"/>
              <a:r>
                <a:rPr lang="en-NL" sz="2400" dirty="0">
                  <a:solidFill>
                    <a:srgbClr val="531DA7"/>
                  </a:solidFill>
                </a:rPr>
                <a:t>kind met CF</a:t>
              </a:r>
              <a:endParaRPr lang="en-NL" sz="1600" dirty="0"/>
            </a:p>
          </p:txBody>
        </p:sp>
        <p:pic>
          <p:nvPicPr>
            <p:cNvPr id="9" name="Picture 8">
              <a:extLst>
                <a:ext uri="{FF2B5EF4-FFF2-40B4-BE49-F238E27FC236}">
                  <a16:creationId xmlns:a16="http://schemas.microsoft.com/office/drawing/2014/main" id="{E183207D-9623-5E4C-9A80-8985AA647298}"/>
                </a:ext>
              </a:extLst>
            </p:cNvPr>
            <p:cNvPicPr>
              <a:picLocks noChangeAspect="1"/>
            </p:cNvPicPr>
            <p:nvPr/>
          </p:nvPicPr>
          <p:blipFill>
            <a:blip r:embed="rId5"/>
            <a:srcRect/>
            <a:stretch/>
          </p:blipFill>
          <p:spPr>
            <a:xfrm>
              <a:off x="5841411" y="5310861"/>
              <a:ext cx="818207" cy="1183253"/>
            </a:xfrm>
            <a:prstGeom prst="rect">
              <a:avLst/>
            </a:prstGeom>
          </p:spPr>
        </p:pic>
        <p:sp>
          <p:nvSpPr>
            <p:cNvPr id="156" name="Rectangle 155">
              <a:extLst>
                <a:ext uri="{FF2B5EF4-FFF2-40B4-BE49-F238E27FC236}">
                  <a16:creationId xmlns:a16="http://schemas.microsoft.com/office/drawing/2014/main" id="{1F83F61C-4D9A-C645-91A2-63B99EFA0FC6}"/>
                </a:ext>
              </a:extLst>
            </p:cNvPr>
            <p:cNvSpPr/>
            <p:nvPr/>
          </p:nvSpPr>
          <p:spPr>
            <a:xfrm>
              <a:off x="6857794" y="5498029"/>
              <a:ext cx="953413" cy="307871"/>
            </a:xfrm>
            <a:prstGeom prst="rect">
              <a:avLst/>
            </a:prstGeom>
          </p:spPr>
          <p:txBody>
            <a:bodyPr wrap="none">
              <a:spAutoFit/>
            </a:bodyPr>
            <a:lstStyle/>
            <a:p>
              <a:pPr algn="r"/>
              <a:r>
                <a:rPr lang="en-NL" sz="2000" dirty="0">
                  <a:solidFill>
                    <a:srgbClr val="531DA7"/>
                  </a:solidFill>
                </a:rPr>
                <a:t>2x CF-gen</a:t>
              </a:r>
              <a:endParaRPr lang="en-NL" sz="1400" dirty="0"/>
            </a:p>
          </p:txBody>
        </p:sp>
      </p:grpSp>
      <p:grpSp>
        <p:nvGrpSpPr>
          <p:cNvPr id="136" name="Group 135">
            <a:extLst>
              <a:ext uri="{FF2B5EF4-FFF2-40B4-BE49-F238E27FC236}">
                <a16:creationId xmlns:a16="http://schemas.microsoft.com/office/drawing/2014/main" id="{12794CD8-FC2E-BB48-84E0-F94FDE2B891F}"/>
              </a:ext>
            </a:extLst>
          </p:cNvPr>
          <p:cNvGrpSpPr/>
          <p:nvPr/>
        </p:nvGrpSpPr>
        <p:grpSpPr>
          <a:xfrm>
            <a:off x="3739729" y="5225328"/>
            <a:ext cx="2048660" cy="1187450"/>
            <a:chOff x="3991061" y="5225328"/>
            <a:chExt cx="2048660" cy="1187450"/>
          </a:xfrm>
        </p:grpSpPr>
        <p:pic>
          <p:nvPicPr>
            <p:cNvPr id="129" name="Picture 128" descr="Icon&#10;&#10;Description automatically generated">
              <a:extLst>
                <a:ext uri="{FF2B5EF4-FFF2-40B4-BE49-F238E27FC236}">
                  <a16:creationId xmlns:a16="http://schemas.microsoft.com/office/drawing/2014/main" id="{74917D72-BA81-1844-ACE8-74C11514F078}"/>
                </a:ext>
              </a:extLst>
            </p:cNvPr>
            <p:cNvPicPr>
              <a:picLocks noChangeAspect="1"/>
            </p:cNvPicPr>
            <p:nvPr/>
          </p:nvPicPr>
          <p:blipFill>
            <a:blip r:embed="rId6"/>
            <a:stretch>
              <a:fillRect/>
            </a:stretch>
          </p:blipFill>
          <p:spPr>
            <a:xfrm>
              <a:off x="3991061" y="5225328"/>
              <a:ext cx="797984" cy="1187450"/>
            </a:xfrm>
            <a:prstGeom prst="rect">
              <a:avLst/>
            </a:prstGeom>
          </p:spPr>
        </p:pic>
        <p:sp>
          <p:nvSpPr>
            <p:cNvPr id="130" name="Rectangle 129">
              <a:extLst>
                <a:ext uri="{FF2B5EF4-FFF2-40B4-BE49-F238E27FC236}">
                  <a16:creationId xmlns:a16="http://schemas.microsoft.com/office/drawing/2014/main" id="{7EF73864-E39D-EE4A-B987-B2D06C1F8DB3}"/>
                </a:ext>
              </a:extLst>
            </p:cNvPr>
            <p:cNvSpPr/>
            <p:nvPr/>
          </p:nvSpPr>
          <p:spPr>
            <a:xfrm>
              <a:off x="4559829" y="5902488"/>
              <a:ext cx="1479892" cy="400110"/>
            </a:xfrm>
            <a:prstGeom prst="rect">
              <a:avLst/>
            </a:prstGeom>
          </p:spPr>
          <p:txBody>
            <a:bodyPr wrap="none">
              <a:spAutoFit/>
            </a:bodyPr>
            <a:lstStyle/>
            <a:p>
              <a:pPr algn="r"/>
              <a:r>
                <a:rPr lang="en-NL" sz="2000" dirty="0">
                  <a:solidFill>
                    <a:srgbClr val="531DA7"/>
                  </a:solidFill>
                </a:rPr>
                <a:t>gezond kind</a:t>
              </a:r>
              <a:endParaRPr lang="en-NL" sz="1400" dirty="0"/>
            </a:p>
          </p:txBody>
        </p:sp>
      </p:grpSp>
      <p:grpSp>
        <p:nvGrpSpPr>
          <p:cNvPr id="137" name="Group 136">
            <a:extLst>
              <a:ext uri="{FF2B5EF4-FFF2-40B4-BE49-F238E27FC236}">
                <a16:creationId xmlns:a16="http://schemas.microsoft.com/office/drawing/2014/main" id="{4CDAEF93-70FF-964A-8505-F61A32B83C88}"/>
              </a:ext>
            </a:extLst>
          </p:cNvPr>
          <p:cNvGrpSpPr/>
          <p:nvPr/>
        </p:nvGrpSpPr>
        <p:grpSpPr>
          <a:xfrm>
            <a:off x="863397" y="5225328"/>
            <a:ext cx="2162703" cy="1270885"/>
            <a:chOff x="886940" y="5225328"/>
            <a:chExt cx="2162703" cy="1270885"/>
          </a:xfrm>
        </p:grpSpPr>
        <p:sp>
          <p:nvSpPr>
            <p:cNvPr id="131" name="Rectangle 130">
              <a:extLst>
                <a:ext uri="{FF2B5EF4-FFF2-40B4-BE49-F238E27FC236}">
                  <a16:creationId xmlns:a16="http://schemas.microsoft.com/office/drawing/2014/main" id="{8BF73A2D-CB5E-6644-97BD-C7DDFFBD8125}"/>
                </a:ext>
              </a:extLst>
            </p:cNvPr>
            <p:cNvSpPr/>
            <p:nvPr/>
          </p:nvSpPr>
          <p:spPr>
            <a:xfrm>
              <a:off x="886940" y="5788327"/>
              <a:ext cx="1547218" cy="707886"/>
            </a:xfrm>
            <a:prstGeom prst="rect">
              <a:avLst/>
            </a:prstGeom>
          </p:spPr>
          <p:txBody>
            <a:bodyPr wrap="none">
              <a:spAutoFit/>
            </a:bodyPr>
            <a:lstStyle/>
            <a:p>
              <a:pPr algn="ctr"/>
              <a:r>
                <a:rPr lang="en-NL" sz="2000" dirty="0">
                  <a:solidFill>
                    <a:srgbClr val="531DA7"/>
                  </a:solidFill>
                </a:rPr>
                <a:t>gezond kind,</a:t>
              </a:r>
            </a:p>
            <a:p>
              <a:pPr algn="ctr"/>
              <a:r>
                <a:rPr lang="en-NL" sz="2000" dirty="0">
                  <a:solidFill>
                    <a:srgbClr val="531DA7"/>
                  </a:solidFill>
                </a:rPr>
                <a:t>wel drager</a:t>
              </a:r>
            </a:p>
          </p:txBody>
        </p:sp>
        <p:pic>
          <p:nvPicPr>
            <p:cNvPr id="132" name="Picture 131" descr="Icon&#10;&#10;Description automatically generated">
              <a:extLst>
                <a:ext uri="{FF2B5EF4-FFF2-40B4-BE49-F238E27FC236}">
                  <a16:creationId xmlns:a16="http://schemas.microsoft.com/office/drawing/2014/main" id="{3C735058-0DA8-8B41-B838-1D94208BCDDA}"/>
                </a:ext>
              </a:extLst>
            </p:cNvPr>
            <p:cNvPicPr>
              <a:picLocks noChangeAspect="1"/>
            </p:cNvPicPr>
            <p:nvPr/>
          </p:nvPicPr>
          <p:blipFill>
            <a:blip r:embed="rId6"/>
            <a:stretch>
              <a:fillRect/>
            </a:stretch>
          </p:blipFill>
          <p:spPr>
            <a:xfrm>
              <a:off x="2251659" y="5225328"/>
              <a:ext cx="797984" cy="1187450"/>
            </a:xfrm>
            <a:prstGeom prst="rect">
              <a:avLst/>
            </a:prstGeom>
          </p:spPr>
        </p:pic>
      </p:grpSp>
      <p:grpSp>
        <p:nvGrpSpPr>
          <p:cNvPr id="138" name="Group 137">
            <a:extLst>
              <a:ext uri="{FF2B5EF4-FFF2-40B4-BE49-F238E27FC236}">
                <a16:creationId xmlns:a16="http://schemas.microsoft.com/office/drawing/2014/main" id="{FB5E7503-6B8E-4443-97AC-8C8BE080DD92}"/>
              </a:ext>
            </a:extLst>
          </p:cNvPr>
          <p:cNvGrpSpPr/>
          <p:nvPr/>
        </p:nvGrpSpPr>
        <p:grpSpPr>
          <a:xfrm>
            <a:off x="8318663" y="5225328"/>
            <a:ext cx="2408219" cy="1270885"/>
            <a:chOff x="7693609" y="5225328"/>
            <a:chExt cx="2408219" cy="1270885"/>
          </a:xfrm>
        </p:grpSpPr>
        <p:sp>
          <p:nvSpPr>
            <p:cNvPr id="133" name="Rectangle 132">
              <a:extLst>
                <a:ext uri="{FF2B5EF4-FFF2-40B4-BE49-F238E27FC236}">
                  <a16:creationId xmlns:a16="http://schemas.microsoft.com/office/drawing/2014/main" id="{CBEA22F8-EC4C-FA4C-9C15-0402FAEBC9E1}"/>
                </a:ext>
              </a:extLst>
            </p:cNvPr>
            <p:cNvSpPr/>
            <p:nvPr/>
          </p:nvSpPr>
          <p:spPr>
            <a:xfrm>
              <a:off x="8554610" y="5788327"/>
              <a:ext cx="1547218" cy="707886"/>
            </a:xfrm>
            <a:prstGeom prst="rect">
              <a:avLst/>
            </a:prstGeom>
          </p:spPr>
          <p:txBody>
            <a:bodyPr wrap="none">
              <a:spAutoFit/>
            </a:bodyPr>
            <a:lstStyle/>
            <a:p>
              <a:pPr algn="ctr"/>
              <a:r>
                <a:rPr lang="en-NL" sz="2000" dirty="0">
                  <a:solidFill>
                    <a:srgbClr val="531DA7"/>
                  </a:solidFill>
                </a:rPr>
                <a:t>gezond kind,</a:t>
              </a:r>
            </a:p>
            <a:p>
              <a:pPr algn="ctr"/>
              <a:r>
                <a:rPr lang="en-NL" sz="2000" dirty="0">
                  <a:solidFill>
                    <a:srgbClr val="531DA7"/>
                  </a:solidFill>
                </a:rPr>
                <a:t>wel drager</a:t>
              </a:r>
            </a:p>
          </p:txBody>
        </p:sp>
        <p:pic>
          <p:nvPicPr>
            <p:cNvPr id="134" name="Picture 133" descr="Icon&#10;&#10;Description automatically generated">
              <a:extLst>
                <a:ext uri="{FF2B5EF4-FFF2-40B4-BE49-F238E27FC236}">
                  <a16:creationId xmlns:a16="http://schemas.microsoft.com/office/drawing/2014/main" id="{37F5DEC6-4189-3940-99F4-FFB472537E9A}"/>
                </a:ext>
              </a:extLst>
            </p:cNvPr>
            <p:cNvPicPr>
              <a:picLocks noChangeAspect="1"/>
            </p:cNvPicPr>
            <p:nvPr/>
          </p:nvPicPr>
          <p:blipFill>
            <a:blip r:embed="rId6"/>
            <a:stretch>
              <a:fillRect/>
            </a:stretch>
          </p:blipFill>
          <p:spPr>
            <a:xfrm>
              <a:off x="7693609" y="5225328"/>
              <a:ext cx="797984" cy="1187450"/>
            </a:xfrm>
            <a:prstGeom prst="rect">
              <a:avLst/>
            </a:prstGeom>
          </p:spPr>
        </p:pic>
      </p:grpSp>
    </p:spTree>
    <p:extLst>
      <p:ext uri="{BB962C8B-B14F-4D97-AF65-F5344CB8AC3E}">
        <p14:creationId xmlns:p14="http://schemas.microsoft.com/office/powerpoint/2010/main" val="28725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par>
                                <p:cTn id="21" presetID="10"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500"/>
                                        <p:tgtEl>
                                          <p:spTgt spid="108"/>
                                        </p:tgtEl>
                                      </p:cBhvr>
                                    </p:animEffect>
                                  </p:childTnLst>
                                </p:cTn>
                              </p:par>
                              <p:par>
                                <p:cTn id="36" presetID="10" presetClass="entr" presetSubtype="0"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xit" presetSubtype="0" fill="hold" nodeType="withEffect">
                                  <p:stCondLst>
                                    <p:cond delay="0"/>
                                  </p:stCondLst>
                                  <p:childTnLst>
                                    <p:animEffect transition="out" filter="fade">
                                      <p:cBhvr>
                                        <p:cTn id="43" dur="500"/>
                                        <p:tgtEl>
                                          <p:spTgt spid="136"/>
                                        </p:tgtEl>
                                      </p:cBhvr>
                                    </p:animEffect>
                                    <p:set>
                                      <p:cBhvr>
                                        <p:cTn id="44" dur="1" fill="hold">
                                          <p:stCondLst>
                                            <p:cond delay="499"/>
                                          </p:stCondLst>
                                        </p:cTn>
                                        <p:tgtEl>
                                          <p:spTgt spid="13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9"/>
                                        </p:tgtEl>
                                      </p:cBhvr>
                                    </p:animEffect>
                                    <p:set>
                                      <p:cBhvr>
                                        <p:cTn id="47" dur="1" fill="hold">
                                          <p:stCondLst>
                                            <p:cond delay="499"/>
                                          </p:stCondLst>
                                        </p:cTn>
                                        <p:tgtEl>
                                          <p:spTgt spid="7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4"/>
                                        </p:tgtEl>
                                      </p:cBhvr>
                                    </p:animEffect>
                                    <p:set>
                                      <p:cBhvr>
                                        <p:cTn id="50" dur="1" fill="hold">
                                          <p:stCondLst>
                                            <p:cond delay="499"/>
                                          </p:stCondLst>
                                        </p:cTn>
                                        <p:tgtEl>
                                          <p:spTgt spid="11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3"/>
                                        </p:tgtEl>
                                      </p:cBhvr>
                                    </p:animEffect>
                                    <p:set>
                                      <p:cBhvr>
                                        <p:cTn id="53" dur="1" fill="hold">
                                          <p:stCondLst>
                                            <p:cond delay="499"/>
                                          </p:stCondLst>
                                        </p:cTn>
                                        <p:tgtEl>
                                          <p:spTgt spid="103"/>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500"/>
                                        <p:tgtEl>
                                          <p:spTgt spid="1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500"/>
                                        <p:tgtEl>
                                          <p:spTgt spid="87"/>
                                        </p:tgtEl>
                                      </p:cBhvr>
                                    </p:animEffect>
                                  </p:childTnLst>
                                </p:cTn>
                              </p:par>
                              <p:par>
                                <p:cTn id="63" presetID="10" presetClass="entr" presetSubtype="0"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500"/>
                                        <p:tgtEl>
                                          <p:spTgt spid="104"/>
                                        </p:tgtEl>
                                      </p:cBhvr>
                                    </p:animEffect>
                                  </p:childTnLst>
                                </p:cTn>
                              </p:par>
                              <p:par>
                                <p:cTn id="66" presetID="10" presetClass="entr" presetSubtype="0" fill="hold"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fade">
                                      <p:cBhvr>
                                        <p:cTn id="68" dur="500"/>
                                        <p:tgtEl>
                                          <p:spTgt spid="121"/>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38"/>
                                        </p:tgtEl>
                                        <p:attrNameLst>
                                          <p:attrName>style.visibility</p:attrName>
                                        </p:attrNameLst>
                                      </p:cBhvr>
                                      <p:to>
                                        <p:strVal val="visible"/>
                                      </p:to>
                                    </p:set>
                                    <p:animEffect transition="in" filter="fade">
                                      <p:cBhvr>
                                        <p:cTn id="72" dur="500"/>
                                        <p:tgtEl>
                                          <p:spTgt spid="1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fade">
                                      <p:cBhvr>
                                        <p:cTn id="77" dur="500"/>
                                        <p:tgtEl>
                                          <p:spTgt spid="120"/>
                                        </p:tgtEl>
                                      </p:cBhvr>
                                    </p:animEffect>
                                  </p:childTnLst>
                                </p:cTn>
                              </p:par>
                              <p:par>
                                <p:cTn id="78" presetID="10" presetClass="entr" presetSubtype="0" fill="hold" nodeType="with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10" presetClass="entr" presetSubtype="0" fill="hold"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500"/>
                                        <p:tgtEl>
                                          <p:spTgt spid="83"/>
                                        </p:tgtEl>
                                      </p:cBhvr>
                                    </p:animEffect>
                                  </p:childTnLst>
                                </p:cTn>
                              </p:par>
                              <p:par>
                                <p:cTn id="84" presetID="10" presetClass="exit" presetSubtype="0" fill="hold" nodeType="withEffect">
                                  <p:stCondLst>
                                    <p:cond delay="0"/>
                                  </p:stCondLst>
                                  <p:childTnLst>
                                    <p:animEffect transition="out" filter="fade">
                                      <p:cBhvr>
                                        <p:cTn id="85" dur="500"/>
                                        <p:tgtEl>
                                          <p:spTgt spid="138"/>
                                        </p:tgtEl>
                                      </p:cBhvr>
                                    </p:animEffect>
                                    <p:set>
                                      <p:cBhvr>
                                        <p:cTn id="86" dur="1" fill="hold">
                                          <p:stCondLst>
                                            <p:cond delay="499"/>
                                          </p:stCondLst>
                                        </p:cTn>
                                        <p:tgtEl>
                                          <p:spTgt spid="138"/>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37"/>
                                        </p:tgtEl>
                                      </p:cBhvr>
                                    </p:animEffect>
                                    <p:set>
                                      <p:cBhvr>
                                        <p:cTn id="89" dur="1" fill="hold">
                                          <p:stCondLst>
                                            <p:cond delay="499"/>
                                          </p:stCondLst>
                                        </p:cTn>
                                        <p:tgtEl>
                                          <p:spTgt spid="137"/>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75"/>
                                        </p:tgtEl>
                                      </p:cBhvr>
                                    </p:animEffect>
                                    <p:set>
                                      <p:cBhvr>
                                        <p:cTn id="92" dur="1" fill="hold">
                                          <p:stCondLst>
                                            <p:cond delay="499"/>
                                          </p:stCondLst>
                                        </p:cTn>
                                        <p:tgtEl>
                                          <p:spTgt spid="7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7"/>
                                        </p:tgtEl>
                                      </p:cBhvr>
                                    </p:animEffect>
                                    <p:set>
                                      <p:cBhvr>
                                        <p:cTn id="95" dur="1" fill="hold">
                                          <p:stCondLst>
                                            <p:cond delay="499"/>
                                          </p:stCondLst>
                                        </p:cTn>
                                        <p:tgtEl>
                                          <p:spTgt spid="8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21"/>
                                        </p:tgtEl>
                                      </p:cBhvr>
                                    </p:animEffect>
                                    <p:set>
                                      <p:cBhvr>
                                        <p:cTn id="98" dur="1" fill="hold">
                                          <p:stCondLst>
                                            <p:cond delay="499"/>
                                          </p:stCondLst>
                                        </p:cTn>
                                        <p:tgtEl>
                                          <p:spTgt spid="121"/>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4"/>
                                        </p:tgtEl>
                                      </p:cBhvr>
                                    </p:animEffect>
                                    <p:set>
                                      <p:cBhvr>
                                        <p:cTn id="101" dur="1" fill="hold">
                                          <p:stCondLst>
                                            <p:cond delay="499"/>
                                          </p:stCondLst>
                                        </p:cTn>
                                        <p:tgtEl>
                                          <p:spTgt spid="10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15"/>
                                        </p:tgtEl>
                                      </p:cBhvr>
                                    </p:animEffect>
                                    <p:set>
                                      <p:cBhvr>
                                        <p:cTn id="104" dur="1" fill="hold">
                                          <p:stCondLst>
                                            <p:cond delay="499"/>
                                          </p:stCondLst>
                                        </p:cTn>
                                        <p:tgtEl>
                                          <p:spTgt spid="11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8"/>
                                        </p:tgtEl>
                                      </p:cBhvr>
                                    </p:animEffect>
                                    <p:set>
                                      <p:cBhvr>
                                        <p:cTn id="107" dur="1" fill="hold">
                                          <p:stCondLst>
                                            <p:cond delay="499"/>
                                          </p:stCondLst>
                                        </p:cTn>
                                        <p:tgtEl>
                                          <p:spTgt spid="108"/>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35"/>
                                        </p:tgtEl>
                                        <p:attrNameLst>
                                          <p:attrName>style.visibility</p:attrName>
                                        </p:attrNameLst>
                                      </p:cBhvr>
                                      <p:to>
                                        <p:strVal val="visible"/>
                                      </p:to>
                                    </p:set>
                                    <p:animEffect transition="in" filter="fade">
                                      <p:cBhvr>
                                        <p:cTn id="11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1B4D-F4A8-A342-B0BF-0DC7C2ED2C59}"/>
              </a:ext>
            </a:extLst>
          </p:cNvPr>
          <p:cNvSpPr>
            <a:spLocks noGrp="1"/>
          </p:cNvSpPr>
          <p:nvPr>
            <p:ph type="title"/>
          </p:nvPr>
        </p:nvSpPr>
        <p:spPr/>
        <p:txBody>
          <a:bodyPr/>
          <a:lstStyle/>
          <a:p>
            <a:r>
              <a:rPr lang="en-NL" dirty="0"/>
              <a:t>Hoe vaak komt taaislijmziekte voor?</a:t>
            </a:r>
          </a:p>
        </p:txBody>
      </p:sp>
      <p:sp>
        <p:nvSpPr>
          <p:cNvPr id="3" name="Text Placeholder 2">
            <a:extLst>
              <a:ext uri="{FF2B5EF4-FFF2-40B4-BE49-F238E27FC236}">
                <a16:creationId xmlns:a16="http://schemas.microsoft.com/office/drawing/2014/main" id="{3B65049E-3ECF-CC4F-9B84-055E65A6F21B}"/>
              </a:ext>
            </a:extLst>
          </p:cNvPr>
          <p:cNvSpPr>
            <a:spLocks noGrp="1"/>
          </p:cNvSpPr>
          <p:nvPr>
            <p:ph type="body" sz="quarter" idx="10"/>
          </p:nvPr>
        </p:nvSpPr>
        <p:spPr/>
        <p:txBody>
          <a:bodyPr/>
          <a:lstStyle/>
          <a:p>
            <a:r>
              <a:rPr lang="en-GB" dirty="0" err="1"/>
              <a:t>Ongeveer</a:t>
            </a:r>
            <a:r>
              <a:rPr lang="en-GB" dirty="0"/>
              <a:t> </a:t>
            </a:r>
            <a:r>
              <a:rPr lang="en-GB" b="1" dirty="0"/>
              <a:t>1 op de 30 </a:t>
            </a:r>
            <a:r>
              <a:rPr lang="en-GB" dirty="0" err="1"/>
              <a:t>Nederlanders</a:t>
            </a:r>
            <a:r>
              <a:rPr lang="en-GB" dirty="0"/>
              <a:t> is </a:t>
            </a:r>
            <a:r>
              <a:rPr lang="en-GB" b="1" dirty="0" err="1"/>
              <a:t>drager</a:t>
            </a:r>
            <a:r>
              <a:rPr lang="en-GB" dirty="0"/>
              <a:t> van </a:t>
            </a:r>
            <a:r>
              <a:rPr lang="en-GB" dirty="0" err="1"/>
              <a:t>een</a:t>
            </a:r>
            <a:r>
              <a:rPr lang="en-GB" dirty="0"/>
              <a:t> </a:t>
            </a:r>
            <a:r>
              <a:rPr lang="en-GB" dirty="0" err="1"/>
              <a:t>foutje</a:t>
            </a:r>
            <a:r>
              <a:rPr lang="en-GB" dirty="0"/>
              <a:t> in het </a:t>
            </a:r>
            <a:r>
              <a:rPr lang="en-GB" b="1" dirty="0"/>
              <a:t>CF-gen</a:t>
            </a:r>
            <a:r>
              <a:rPr lang="en-GB" dirty="0"/>
              <a:t>. </a:t>
            </a:r>
          </a:p>
          <a:p>
            <a:r>
              <a:rPr lang="en-GB" dirty="0" err="1"/>
              <a:t>Ongeveer</a:t>
            </a:r>
            <a:r>
              <a:rPr lang="en-GB" dirty="0"/>
              <a:t> </a:t>
            </a:r>
            <a:r>
              <a:rPr lang="en-GB" b="1" dirty="0"/>
              <a:t>1600</a:t>
            </a:r>
            <a:r>
              <a:rPr lang="en-GB" dirty="0"/>
              <a:t> </a:t>
            </a:r>
            <a:r>
              <a:rPr lang="en-GB" dirty="0" err="1"/>
              <a:t>mensen</a:t>
            </a:r>
            <a:r>
              <a:rPr lang="en-GB" dirty="0"/>
              <a:t> in Nederland </a:t>
            </a:r>
            <a:r>
              <a:rPr lang="en-GB" dirty="0" err="1"/>
              <a:t>hebben</a:t>
            </a:r>
            <a:r>
              <a:rPr lang="en-GB" dirty="0"/>
              <a:t> CF.</a:t>
            </a:r>
          </a:p>
          <a:p>
            <a:r>
              <a:rPr lang="en-GB" dirty="0"/>
              <a:t>Per </a:t>
            </a:r>
            <a:r>
              <a:rPr lang="en-GB" dirty="0" err="1"/>
              <a:t>jaar</a:t>
            </a:r>
            <a:r>
              <a:rPr lang="en-GB" dirty="0"/>
              <a:t> </a:t>
            </a:r>
            <a:r>
              <a:rPr lang="en-GB" dirty="0" err="1"/>
              <a:t>worden</a:t>
            </a:r>
            <a:r>
              <a:rPr lang="en-GB" dirty="0"/>
              <a:t> </a:t>
            </a:r>
            <a:r>
              <a:rPr lang="en-GB" dirty="0" err="1"/>
              <a:t>zo’n</a:t>
            </a:r>
            <a:r>
              <a:rPr lang="en-GB" dirty="0"/>
              <a:t> </a:t>
            </a:r>
            <a:r>
              <a:rPr lang="en-GB" b="1" dirty="0"/>
              <a:t>29 </a:t>
            </a:r>
            <a:r>
              <a:rPr lang="en-GB" b="1" dirty="0" err="1"/>
              <a:t>kinderen</a:t>
            </a:r>
            <a:r>
              <a:rPr lang="en-GB" b="1" dirty="0"/>
              <a:t> </a:t>
            </a:r>
            <a:r>
              <a:rPr lang="en-GB" dirty="0" err="1"/>
              <a:t>geboren</a:t>
            </a:r>
            <a:r>
              <a:rPr lang="en-GB" dirty="0"/>
              <a:t> met </a:t>
            </a:r>
            <a:r>
              <a:rPr lang="en-GB" dirty="0" err="1"/>
              <a:t>deze</a:t>
            </a:r>
            <a:r>
              <a:rPr lang="en-GB" dirty="0"/>
              <a:t> </a:t>
            </a:r>
            <a:r>
              <a:rPr lang="en-GB" dirty="0" err="1"/>
              <a:t>ziekte</a:t>
            </a:r>
            <a:r>
              <a:rPr lang="en-GB" dirty="0"/>
              <a:t>. </a:t>
            </a:r>
            <a:endParaRPr lang="en-NL" dirty="0"/>
          </a:p>
        </p:txBody>
      </p:sp>
      <p:pic>
        <p:nvPicPr>
          <p:cNvPr id="4" name="Picture 3">
            <a:extLst>
              <a:ext uri="{FF2B5EF4-FFF2-40B4-BE49-F238E27FC236}">
                <a16:creationId xmlns:a16="http://schemas.microsoft.com/office/drawing/2014/main" id="{5F20B0C1-DA03-1A4A-B226-4DB9678A9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47" r="434"/>
          <a:stretch/>
        </p:blipFill>
        <p:spPr>
          <a:xfrm>
            <a:off x="6442051" y="1439861"/>
            <a:ext cx="5749949" cy="4356639"/>
          </a:xfrm>
          <a:prstGeom prst="rect">
            <a:avLst/>
          </a:prstGeom>
        </p:spPr>
      </p:pic>
    </p:spTree>
    <p:extLst>
      <p:ext uri="{BB962C8B-B14F-4D97-AF65-F5344CB8AC3E}">
        <p14:creationId xmlns:p14="http://schemas.microsoft.com/office/powerpoint/2010/main" val="178575477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C093A"/>
      </a:dk2>
      <a:lt2>
        <a:srgbClr val="E5E5E5"/>
      </a:lt2>
      <a:accent1>
        <a:srgbClr val="FDC111"/>
      </a:accent1>
      <a:accent2>
        <a:srgbClr val="531DA7"/>
      </a:accent2>
      <a:accent3>
        <a:srgbClr val="F65661"/>
      </a:accent3>
      <a:accent4>
        <a:srgbClr val="00F0CD"/>
      </a:accent4>
      <a:accent5>
        <a:srgbClr val="2EC7D1"/>
      </a:accent5>
      <a:accent6>
        <a:srgbClr val="6B45DD"/>
      </a:accent6>
      <a:hlink>
        <a:srgbClr val="2EC7D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C479DA26C2694092BCEBCDC5E0862B" ma:contentTypeVersion="12" ma:contentTypeDescription="Een nieuw document maken." ma:contentTypeScope="" ma:versionID="adb309e341f94dd72406857348dcbd5a">
  <xsd:schema xmlns:xsd="http://www.w3.org/2001/XMLSchema" xmlns:xs="http://www.w3.org/2001/XMLSchema" xmlns:p="http://schemas.microsoft.com/office/2006/metadata/properties" xmlns:ns2="8dc0f035-33fd-438d-be00-1f38cddcb45a" xmlns:ns3="77c41db0-a13e-4ce8-a368-67e49ce3bd21" targetNamespace="http://schemas.microsoft.com/office/2006/metadata/properties" ma:root="true" ma:fieldsID="28e643e2c179834c53a830bb72e7b8b1" ns2:_="" ns3:_="">
    <xsd:import namespace="8dc0f035-33fd-438d-be00-1f38cddcb45a"/>
    <xsd:import namespace="77c41db0-a13e-4ce8-a368-67e49ce3bd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0f035-33fd-438d-be00-1f38cddcb45a"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c41db0-a13e-4ce8-a368-67e49ce3bd2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8EEAD9-B960-4FB9-8685-F97A1D663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0f035-33fd-438d-be00-1f38cddcb45a"/>
    <ds:schemaRef ds:uri="77c41db0-a13e-4ce8-a368-67e49ce3b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5E48DB-4A23-46AC-9F7D-D762110F2CF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497D3E4-57E3-4EF1-8F72-D36C258DE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2129</TotalTime>
  <Words>1480</Words>
  <Application>Microsoft Office PowerPoint</Application>
  <PresentationFormat>Breedbeeld</PresentationFormat>
  <Paragraphs>146</Paragraphs>
  <Slides>17</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Corbel</vt:lpstr>
      <vt:lpstr>Office Theme</vt:lpstr>
      <vt:lpstr>Taaislijmziekte</vt:lpstr>
      <vt:lpstr>Wat is taaislijmziekte?</vt:lpstr>
      <vt:lpstr>Waarom zit er slijm in ons lichaam?</vt:lpstr>
      <vt:lpstr>Als het slijm te taai is…</vt:lpstr>
      <vt:lpstr>Waar kun je dan last van hebben?</vt:lpstr>
      <vt:lpstr>Zo voelt benauwdheid</vt:lpstr>
      <vt:lpstr>Een erfelijke ziekte, hoe werkt dat?</vt:lpstr>
      <vt:lpstr>Hoe kun je taaislijmziekte ‘erven’?</vt:lpstr>
      <vt:lpstr>Hoe vaak komt taaislijmziekte voor?</vt:lpstr>
      <vt:lpstr>Hoe kom je erachter dat iemand CF heeft?</vt:lpstr>
      <vt:lpstr>Leven met taaislijmziekte</vt:lpstr>
      <vt:lpstr>Wat kun je eraan doen?</vt:lpstr>
      <vt:lpstr>Zo, nu weet je iets over taaislijmziekte</vt:lpstr>
      <vt:lpstr>Zo, nu weet je iets over taaislijmziekte</vt:lpstr>
      <vt:lpstr>Een paar vragen:</vt:lpstr>
      <vt:lpstr>Hebben jullie nog vragen?</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Kuyt</dc:creator>
  <cp:lastModifiedBy>Alex Devilee</cp:lastModifiedBy>
  <cp:revision>184</cp:revision>
  <cp:lastPrinted>2018-11-01T15:40:00Z</cp:lastPrinted>
  <dcterms:created xsi:type="dcterms:W3CDTF">2018-06-25T06:48:47Z</dcterms:created>
  <dcterms:modified xsi:type="dcterms:W3CDTF">2021-11-24T11:05:37Z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0x0101006BC479DA26C2694092BCEBCDC5E0862B</vt:lpwstr>
  </property>
</Properties>
</file>